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7" r:id="rId3"/>
    <p:sldId id="258" r:id="rId5"/>
    <p:sldId id="340" r:id="rId6"/>
    <p:sldId id="344" r:id="rId7"/>
    <p:sldId id="297" r:id="rId8"/>
    <p:sldId id="278" r:id="rId9"/>
    <p:sldId id="325" r:id="rId10"/>
    <p:sldId id="326" r:id="rId11"/>
    <p:sldId id="327" r:id="rId12"/>
    <p:sldId id="298" r:id="rId13"/>
    <p:sldId id="338" r:id="rId14"/>
    <p:sldId id="339" r:id="rId15"/>
    <p:sldId id="341" r:id="rId16"/>
    <p:sldId id="276" r:id="rId17"/>
    <p:sldId id="342" r:id="rId18"/>
    <p:sldId id="343" r:id="rId19"/>
    <p:sldId id="360" r:id="rId20"/>
    <p:sldId id="367" r:id="rId21"/>
    <p:sldId id="368" r:id="rId22"/>
    <p:sldId id="369" r:id="rId23"/>
    <p:sldId id="370" r:id="rId24"/>
    <p:sldId id="371" r:id="rId25"/>
    <p:sldId id="372" r:id="rId26"/>
    <p:sldId id="374" r:id="rId27"/>
    <p:sldId id="377" r:id="rId28"/>
    <p:sldId id="376" r:id="rId29"/>
    <p:sldId id="375" r:id="rId30"/>
    <p:sldId id="304"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FD0000"/>
    <a:srgbClr val="BE0100"/>
    <a:srgbClr val="444444"/>
    <a:srgbClr val="A7A7A7"/>
    <a:srgbClr val="5A63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5" autoAdjust="0"/>
    <p:restoredTop sz="94660"/>
  </p:normalViewPr>
  <p:slideViewPr>
    <p:cSldViewPr snapToGrid="0">
      <p:cViewPr varScale="1">
        <p:scale>
          <a:sx n="68" d="100"/>
          <a:sy n="68" d="100"/>
        </p:scale>
        <p:origin x="73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F644B1-1096-48D1-9B4A-0A53016C570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0B5519-FB11-4B24-88E4-6FE65A2FCCE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34C0232-94FA-4EBE-BB9B-79FBE486032D}"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tags" Target="../tags/tag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tags" Target="../tags/tag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tags" Target="../tags/tag5.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grpSp>
        <p:nvGrpSpPr>
          <p:cNvPr id="2" name="PA_库_组合 18"/>
          <p:cNvGrpSpPr/>
          <p:nvPr userDrawn="1">
            <p:custDataLst>
              <p:tags r:id="rId2"/>
            </p:custDataLst>
          </p:nvPr>
        </p:nvGrpSpPr>
        <p:grpSpPr>
          <a:xfrm>
            <a:off x="1" y="480124"/>
            <a:ext cx="12192000" cy="131717"/>
            <a:chOff x="1554955" y="495300"/>
            <a:chExt cx="10637045" cy="73819"/>
          </a:xfrm>
        </p:grpSpPr>
        <p:cxnSp>
          <p:nvCxnSpPr>
            <p:cNvPr id="3" name="直接连接符 2"/>
            <p:cNvCxnSpPr/>
            <p:nvPr/>
          </p:nvCxnSpPr>
          <p:spPr>
            <a:xfrm>
              <a:off x="1554955" y="569119"/>
              <a:ext cx="10637045" cy="0"/>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554955" y="495300"/>
              <a:ext cx="0" cy="73819"/>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grpSp>
        <p:nvGrpSpPr>
          <p:cNvPr id="6" name="PA_库_组合 18"/>
          <p:cNvGrpSpPr/>
          <p:nvPr userDrawn="1">
            <p:custDataLst>
              <p:tags r:id="rId2"/>
            </p:custDataLst>
          </p:nvPr>
        </p:nvGrpSpPr>
        <p:grpSpPr>
          <a:xfrm>
            <a:off x="1" y="480124"/>
            <a:ext cx="12192000" cy="131717"/>
            <a:chOff x="1554955" y="495300"/>
            <a:chExt cx="10637045" cy="73819"/>
          </a:xfrm>
        </p:grpSpPr>
        <p:cxnSp>
          <p:nvCxnSpPr>
            <p:cNvPr id="7" name="直接连接符 6"/>
            <p:cNvCxnSpPr/>
            <p:nvPr/>
          </p:nvCxnSpPr>
          <p:spPr>
            <a:xfrm>
              <a:off x="1554955" y="569119"/>
              <a:ext cx="10637045" cy="0"/>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554955" y="495300"/>
              <a:ext cx="0" cy="73819"/>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页-2">
    <p:spTree>
      <p:nvGrpSpPr>
        <p:cNvPr id="1" name=""/>
        <p:cNvGrpSpPr/>
        <p:nvPr/>
      </p:nvGrpSpPr>
      <p:grpSpPr>
        <a:xfrm>
          <a:off x="0" y="0"/>
          <a:ext cx="0" cy="0"/>
          <a:chOff x="0" y="0"/>
          <a:chExt cx="0" cy="0"/>
        </a:xfrm>
      </p:grpSpPr>
      <p:grpSp>
        <p:nvGrpSpPr>
          <p:cNvPr id="6" name="PA_库_组合 18"/>
          <p:cNvGrpSpPr/>
          <p:nvPr userDrawn="1">
            <p:custDataLst>
              <p:tags r:id="rId2"/>
            </p:custDataLst>
          </p:nvPr>
        </p:nvGrpSpPr>
        <p:grpSpPr>
          <a:xfrm>
            <a:off x="1" y="495300"/>
            <a:ext cx="12192000" cy="116541"/>
            <a:chOff x="1554955" y="495300"/>
            <a:chExt cx="10637045" cy="73819"/>
          </a:xfrm>
        </p:grpSpPr>
        <p:cxnSp>
          <p:nvCxnSpPr>
            <p:cNvPr id="7" name="直接连接符 6"/>
            <p:cNvCxnSpPr/>
            <p:nvPr/>
          </p:nvCxnSpPr>
          <p:spPr>
            <a:xfrm>
              <a:off x="1554955" y="569119"/>
              <a:ext cx="10637045" cy="0"/>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554955" y="495300"/>
              <a:ext cx="0" cy="73819"/>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页-3">
    <p:spTree>
      <p:nvGrpSpPr>
        <p:cNvPr id="1" name=""/>
        <p:cNvGrpSpPr/>
        <p:nvPr/>
      </p:nvGrpSpPr>
      <p:grpSpPr>
        <a:xfrm>
          <a:off x="0" y="0"/>
          <a:ext cx="0" cy="0"/>
          <a:chOff x="0" y="0"/>
          <a:chExt cx="0" cy="0"/>
        </a:xfrm>
      </p:grpSpPr>
      <p:grpSp>
        <p:nvGrpSpPr>
          <p:cNvPr id="10" name="PA_库_组合 18"/>
          <p:cNvGrpSpPr/>
          <p:nvPr userDrawn="1">
            <p:custDataLst>
              <p:tags r:id="rId2"/>
            </p:custDataLst>
          </p:nvPr>
        </p:nvGrpSpPr>
        <p:grpSpPr>
          <a:xfrm>
            <a:off x="1" y="480124"/>
            <a:ext cx="12192000" cy="131717"/>
            <a:chOff x="1554955" y="495300"/>
            <a:chExt cx="10637045" cy="73819"/>
          </a:xfrm>
        </p:grpSpPr>
        <p:cxnSp>
          <p:nvCxnSpPr>
            <p:cNvPr id="11" name="直接连接符 10"/>
            <p:cNvCxnSpPr/>
            <p:nvPr/>
          </p:nvCxnSpPr>
          <p:spPr>
            <a:xfrm>
              <a:off x="1554955" y="569119"/>
              <a:ext cx="10637045" cy="0"/>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554955" y="495300"/>
              <a:ext cx="0" cy="73819"/>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内页-4">
    <p:spTree>
      <p:nvGrpSpPr>
        <p:cNvPr id="1" name=""/>
        <p:cNvGrpSpPr/>
        <p:nvPr/>
      </p:nvGrpSpPr>
      <p:grpSpPr>
        <a:xfrm>
          <a:off x="0" y="0"/>
          <a:ext cx="0" cy="0"/>
          <a:chOff x="0" y="0"/>
          <a:chExt cx="0" cy="0"/>
        </a:xfrm>
      </p:grpSpPr>
      <p:grpSp>
        <p:nvGrpSpPr>
          <p:cNvPr id="10" name="PA_库_组合 18"/>
          <p:cNvGrpSpPr/>
          <p:nvPr userDrawn="1">
            <p:custDataLst>
              <p:tags r:id="rId2"/>
            </p:custDataLst>
          </p:nvPr>
        </p:nvGrpSpPr>
        <p:grpSpPr>
          <a:xfrm>
            <a:off x="1" y="480124"/>
            <a:ext cx="12192000" cy="131717"/>
            <a:chOff x="1554955" y="495300"/>
            <a:chExt cx="10637045" cy="73819"/>
          </a:xfrm>
        </p:grpSpPr>
        <p:cxnSp>
          <p:nvCxnSpPr>
            <p:cNvPr id="11" name="直接连接符 10"/>
            <p:cNvCxnSpPr/>
            <p:nvPr/>
          </p:nvCxnSpPr>
          <p:spPr>
            <a:xfrm>
              <a:off x="1554955" y="569119"/>
              <a:ext cx="10637045" cy="0"/>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554955" y="495300"/>
              <a:ext cx="0" cy="73819"/>
            </a:xfrm>
            <a:prstGeom prst="line">
              <a:avLst/>
            </a:prstGeom>
            <a:ln>
              <a:solidFill>
                <a:srgbClr val="BE01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页-5">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结束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C"/>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mc:Choice xmlns:p14="http://schemas.microsoft.com/office/powerpoint/2010/main" Requires="p14">
      <p:transition p14:dur="2000"/>
    </mc:Choice>
    <mc:Fallback>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microsoft.com/office/2007/relationships/media" Target="../media/media1.mp3"/><Relationship Id="rId3" Type="http://schemas.openxmlformats.org/officeDocument/2006/relationships/audio" Target="../media/media1.mp3"/><Relationship Id="rId2" Type="http://schemas.openxmlformats.org/officeDocument/2006/relationships/tags" Target="../tags/tag7.xml"/><Relationship Id="rId1" Type="http://schemas.openxmlformats.org/officeDocument/2006/relationships/tags" Target="../tags/tag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6.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6.xml"/><Relationship Id="rId4" Type="http://schemas.openxmlformats.org/officeDocument/2006/relationships/tags" Target="../tags/tag20.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4.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6.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1.xml"/><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3" name="PA_库_文本框 7032"/>
          <p:cNvSpPr txBox="1"/>
          <p:nvPr>
            <p:custDataLst>
              <p:tags r:id="rId1"/>
            </p:custDataLst>
          </p:nvPr>
        </p:nvSpPr>
        <p:spPr>
          <a:xfrm>
            <a:off x="2251539" y="2552113"/>
            <a:ext cx="8138228" cy="1198880"/>
          </a:xfrm>
          <a:prstGeom prst="rect">
            <a:avLst/>
          </a:prstGeom>
          <a:solidFill>
            <a:srgbClr val="BE0100"/>
          </a:solid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72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rPr>
              <a:t>就业创业政策宣讲</a:t>
            </a:r>
            <a:endParaRPr kumimoji="0" lang="zh-CN" altLang="en-US" sz="7200" b="1" i="0" u="none" strike="noStrike" kern="120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endParaRPr>
          </a:p>
        </p:txBody>
      </p:sp>
      <p:sp>
        <p:nvSpPr>
          <p:cNvPr id="4" name="文本框 3"/>
          <p:cNvSpPr txBox="1"/>
          <p:nvPr/>
        </p:nvSpPr>
        <p:spPr>
          <a:xfrm>
            <a:off x="1447800" y="687705"/>
            <a:ext cx="2992120" cy="460375"/>
          </a:xfrm>
          <a:prstGeom prst="rect">
            <a:avLst/>
          </a:prstGeom>
          <a:noFill/>
        </p:spPr>
        <p:txBody>
          <a:bodyPr wrap="square" rtlCol="0" anchor="ctr" anchorCtr="0">
            <a:spAutoFit/>
          </a:bodyPr>
          <a:lstStyle/>
          <a:p>
            <a:pPr algn="l"/>
            <a:r>
              <a:rPr lang="zh-CN" altLang="en-US" sz="2400" b="1" dirty="0">
                <a:solidFill>
                  <a:srgbClr val="FD0000"/>
                </a:solidFill>
                <a:latin typeface="思源黑体 CN Bold" panose="020B0800000000000000" pitchFamily="34" charset="-122"/>
                <a:ea typeface="思源黑体 CN Bold" panose="020B0800000000000000" pitchFamily="34" charset="-122"/>
              </a:rPr>
              <a:t>长安区就业服务中心</a:t>
            </a:r>
            <a:endParaRPr lang="zh-CN" altLang="en-US" sz="2400" b="1" dirty="0">
              <a:solidFill>
                <a:srgbClr val="FD0000"/>
              </a:solidFill>
              <a:latin typeface="思源黑体 CN Bold" panose="020B0800000000000000" pitchFamily="34" charset="-122"/>
              <a:ea typeface="思源黑体 CN Bold" panose="020B0800000000000000" pitchFamily="34" charset="-122"/>
            </a:endParaRPr>
          </a:p>
        </p:txBody>
      </p:sp>
      <p:sp>
        <p:nvSpPr>
          <p:cNvPr id="13" name="PA_库_圆角矩形 7"/>
          <p:cNvSpPr/>
          <p:nvPr>
            <p:custDataLst>
              <p:tags r:id="rId2"/>
            </p:custDataLst>
          </p:nvPr>
        </p:nvSpPr>
        <p:spPr>
          <a:xfrm>
            <a:off x="9134501" y="5932800"/>
            <a:ext cx="2593018" cy="206673"/>
          </a:xfrm>
          <a:prstGeom prst="round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lang="zh-CN" altLang="en-US" sz="2000" b="1" dirty="0">
                <a:solidFill>
                  <a:srgbClr val="BE0100"/>
                </a:solidFill>
                <a:latin typeface="思源黑体 CN Bold" panose="020B0800000000000000" pitchFamily="34" charset="-122"/>
                <a:ea typeface="思源黑体 CN Bold" panose="020B0800000000000000" pitchFamily="34" charset="-122"/>
              </a:rPr>
              <a:t>日期：</a:t>
            </a:r>
            <a:r>
              <a:rPr lang="en-US" altLang="zh-CN" sz="2000" b="1" dirty="0">
                <a:solidFill>
                  <a:srgbClr val="BE0100"/>
                </a:solidFill>
                <a:latin typeface="思源黑体 CN Bold" panose="020B0800000000000000" pitchFamily="34" charset="-122"/>
                <a:ea typeface="思源黑体 CN Bold" panose="020B0800000000000000" pitchFamily="34" charset="-122"/>
              </a:rPr>
              <a:t>2022</a:t>
            </a:r>
            <a:r>
              <a:rPr lang="zh-CN" altLang="en-US" sz="2000" b="1" dirty="0">
                <a:solidFill>
                  <a:srgbClr val="BE0100"/>
                </a:solidFill>
                <a:latin typeface="思源黑体 CN Bold" panose="020B0800000000000000" pitchFamily="34" charset="-122"/>
                <a:ea typeface="思源黑体 CN Bold" panose="020B0800000000000000" pitchFamily="34" charset="-122"/>
              </a:rPr>
              <a:t>年</a:t>
            </a:r>
            <a:r>
              <a:rPr lang="en-US" altLang="zh-CN" sz="2000" b="1" dirty="0">
                <a:solidFill>
                  <a:srgbClr val="BE0100"/>
                </a:solidFill>
                <a:latin typeface="思源黑体 CN Bold" panose="020B0800000000000000" pitchFamily="34" charset="-122"/>
                <a:ea typeface="思源黑体 CN Bold" panose="020B0800000000000000" pitchFamily="34" charset="-122"/>
              </a:rPr>
              <a:t>7</a:t>
            </a:r>
            <a:r>
              <a:rPr lang="zh-CN" altLang="en-US" sz="2000" b="1" dirty="0">
                <a:solidFill>
                  <a:srgbClr val="BE0100"/>
                </a:solidFill>
                <a:latin typeface="思源黑体 CN Bold" panose="020B0800000000000000" pitchFamily="34" charset="-122"/>
                <a:ea typeface="思源黑体 CN Bold" panose="020B0800000000000000" pitchFamily="34" charset="-122"/>
              </a:rPr>
              <a:t>月</a:t>
            </a:r>
            <a:endParaRPr kumimoji="0" lang="zh-CN" altLang="en-US" sz="20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endParaRPr>
          </a:p>
        </p:txBody>
      </p:sp>
      <p:pic>
        <p:nvPicPr>
          <p:cNvPr id="18" name="悠扬婉转充满希望的钢琴节奏背景乐_1分38秒">
            <a:hlinkClick r:id="" action="ppaction://media"/>
          </p:cNvPr>
          <p:cNvPicPr>
            <a:picLocks noChangeAspect="1"/>
          </p:cNvPicPr>
          <p:nvPr>
            <a:audioFile r:link="rId3"/>
            <p:extLst>
              <p:ext uri="{DAA4B4D4-6D71-4841-9C94-3DE7FCFB9230}">
                <p14:media xmlns:p14="http://schemas.microsoft.com/office/powerpoint/2010/main" r:embed="rId4"/>
              </p:ext>
            </p:extLst>
          </p:nvPr>
        </p:nvPicPr>
        <p:blipFill>
          <a:blip r:embed="rId5"/>
          <a:stretch>
            <a:fillRect/>
          </a:stretch>
        </p:blipFill>
        <p:spPr>
          <a:xfrm>
            <a:off x="-1045029" y="830943"/>
            <a:ext cx="609600" cy="609600"/>
          </a:xfrm>
          <a:prstGeom prst="rect">
            <a:avLst/>
          </a:prstGeom>
        </p:spPr>
      </p:pic>
      <p:grpSp>
        <p:nvGrpSpPr>
          <p:cNvPr id="16" name="组合 15"/>
          <p:cNvGrpSpPr/>
          <p:nvPr/>
        </p:nvGrpSpPr>
        <p:grpSpPr>
          <a:xfrm>
            <a:off x="0" y="2483899"/>
            <a:ext cx="2267625" cy="86426"/>
            <a:chOff x="0" y="2483899"/>
            <a:chExt cx="2267625" cy="86426"/>
          </a:xfrm>
        </p:grpSpPr>
        <p:cxnSp>
          <p:nvCxnSpPr>
            <p:cNvPr id="14" name="直接连接符 13"/>
            <p:cNvCxnSpPr/>
            <p:nvPr/>
          </p:nvCxnSpPr>
          <p:spPr>
            <a:xfrm>
              <a:off x="0" y="2541300"/>
              <a:ext cx="2194560" cy="0"/>
            </a:xfrm>
            <a:prstGeom prst="line">
              <a:avLst/>
            </a:prstGeom>
            <a:ln w="28575">
              <a:solidFill>
                <a:srgbClr val="BE0100"/>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181199" y="2483899"/>
              <a:ext cx="86426" cy="86426"/>
            </a:xfrm>
            <a:prstGeom prst="ellipse">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ctr"/>
              <a:endParaRPr lang="zh-CN" altLang="en-US" dirty="0"/>
            </a:p>
          </p:txBody>
        </p:sp>
      </p:grpSp>
      <p:grpSp>
        <p:nvGrpSpPr>
          <p:cNvPr id="52" name="组合 51"/>
          <p:cNvGrpSpPr/>
          <p:nvPr/>
        </p:nvGrpSpPr>
        <p:grpSpPr>
          <a:xfrm rot="10800000">
            <a:off x="10389767" y="3683935"/>
            <a:ext cx="1802233" cy="117589"/>
            <a:chOff x="-539551" y="2483899"/>
            <a:chExt cx="1905062" cy="86426"/>
          </a:xfrm>
        </p:grpSpPr>
        <p:cxnSp>
          <p:nvCxnSpPr>
            <p:cNvPr id="53" name="直接连接符 52"/>
            <p:cNvCxnSpPr/>
            <p:nvPr/>
          </p:nvCxnSpPr>
          <p:spPr>
            <a:xfrm rot="10800000" flipH="1">
              <a:off x="-539551" y="2541300"/>
              <a:ext cx="1818636" cy="0"/>
            </a:xfrm>
            <a:prstGeom prst="line">
              <a:avLst/>
            </a:prstGeom>
            <a:ln w="28575">
              <a:solidFill>
                <a:srgbClr val="BE0100"/>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1279085" y="2483899"/>
              <a:ext cx="86426" cy="86426"/>
            </a:xfrm>
            <a:prstGeom prst="ellipse">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algn="ctr"/>
              <a:endParaRPr lang="zh-CN" altLang="en-US" dirty="0"/>
            </a:p>
          </p:txBody>
        </p:sp>
      </p:grpSp>
      <p:pic>
        <p:nvPicPr>
          <p:cNvPr id="2" name="图片 1" descr="就业局图标 白底红图"/>
          <p:cNvPicPr>
            <a:picLocks noChangeAspect="1"/>
          </p:cNvPicPr>
          <p:nvPr/>
        </p:nvPicPr>
        <p:blipFill>
          <a:blip r:embed="rId6"/>
          <a:srcRect r="2636" b="17271"/>
          <a:stretch>
            <a:fillRect/>
          </a:stretch>
        </p:blipFill>
        <p:spPr>
          <a:xfrm>
            <a:off x="466090" y="336550"/>
            <a:ext cx="803910" cy="8115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par>
                          <p:cTn id="7" fill="hold">
                            <p:stCondLst>
                              <p:cond delay="0"/>
                            </p:stCondLst>
                            <p:childTnLst>
                              <p:par>
                                <p:cTn id="8" presetID="23" presetClass="entr" presetSubtype="16" fill="hold" grpId="0" nodeType="afterEffect">
                                  <p:stCondLst>
                                    <p:cond delay="0"/>
                                  </p:stCondLst>
                                  <p:childTnLst>
                                    <p:set>
                                      <p:cBhvr>
                                        <p:cTn id="9" dur="1" fill="hold">
                                          <p:stCondLst>
                                            <p:cond delay="0"/>
                                          </p:stCondLst>
                                        </p:cTn>
                                        <p:tgtEl>
                                          <p:spTgt spid="7033"/>
                                        </p:tgtEl>
                                        <p:attrNameLst>
                                          <p:attrName>style.visibility</p:attrName>
                                        </p:attrNameLst>
                                      </p:cBhvr>
                                      <p:to>
                                        <p:strVal val="visible"/>
                                      </p:to>
                                    </p:set>
                                    <p:anim calcmode="lin" valueType="num">
                                      <p:cBhvr>
                                        <p:cTn id="10" dur="500" fill="hold"/>
                                        <p:tgtEl>
                                          <p:spTgt spid="7033"/>
                                        </p:tgtEl>
                                        <p:attrNameLst>
                                          <p:attrName>ppt_w</p:attrName>
                                        </p:attrNameLst>
                                      </p:cBhvr>
                                      <p:tavLst>
                                        <p:tav tm="0">
                                          <p:val>
                                            <p:fltVal val="0"/>
                                          </p:val>
                                        </p:tav>
                                        <p:tav tm="100000">
                                          <p:val>
                                            <p:strVal val="#ppt_w"/>
                                          </p:val>
                                        </p:tav>
                                      </p:tavLst>
                                    </p:anim>
                                    <p:anim calcmode="lin" valueType="num">
                                      <p:cBhvr>
                                        <p:cTn id="11" dur="500" fill="hold"/>
                                        <p:tgtEl>
                                          <p:spTgt spid="7033"/>
                                        </p:tgtEl>
                                        <p:attrNameLst>
                                          <p:attrName>ppt_h</p:attrName>
                                        </p:attrNameLst>
                                      </p:cBhvr>
                                      <p:tavLst>
                                        <p:tav tm="0">
                                          <p:val>
                                            <p:fltVal val="0"/>
                                          </p:val>
                                        </p:tav>
                                        <p:tav tm="100000">
                                          <p:val>
                                            <p:strVal val="#ppt_h"/>
                                          </p:val>
                                        </p:tav>
                                      </p:tavLst>
                                    </p:anim>
                                  </p:childTnLst>
                                </p:cTn>
                              </p:par>
                            </p:childTnLst>
                          </p:cTn>
                        </p:par>
                        <p:par>
                          <p:cTn id="12" fill="hold">
                            <p:stCondLst>
                              <p:cond delay="500"/>
                            </p:stCondLst>
                            <p:childTnLst>
                              <p:par>
                                <p:cTn id="13" presetID="2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2" repeatCount="indefinite" fill="remove" display="0">
                  <p:stCondLst>
                    <p:cond delay="indefinite"/>
                  </p:stCondLst>
                  <p:endCondLst>
                    <p:cond evt="onStopAudio" delay="0">
                      <p:tgtEl>
                        <p:sldTgt/>
                      </p:tgtEl>
                    </p:cond>
                  </p:endCondLst>
                </p:cTn>
                <p:tgtEl>
                  <p:spTgt spid="18"/>
                </p:tgtEl>
              </p:cMediaNode>
            </p:audio>
          </p:childTnLst>
        </p:cTn>
      </p:par>
    </p:tnLst>
    <p:bldLst>
      <p:bldP spid="7033" grpId="0" bldLvl="0" animBg="1"/>
      <p:bldP spid="4" grpId="0"/>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633491" y="-4644976"/>
            <a:ext cx="2925017" cy="12192002"/>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4" name="文本框 3"/>
          <p:cNvSpPr txBox="1"/>
          <p:nvPr/>
        </p:nvSpPr>
        <p:spPr>
          <a:xfrm>
            <a:off x="4407877" y="1990858"/>
            <a:ext cx="3376246"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PART  02</a:t>
            </a:r>
            <a:endParaRPr kumimoji="0" lang="zh-CN" altLang="en-US"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nvGrpSpPr>
          <p:cNvPr id="13" name="Group 454"/>
          <p:cNvGrpSpPr/>
          <p:nvPr/>
        </p:nvGrpSpPr>
        <p:grpSpPr bwMode="auto">
          <a:xfrm>
            <a:off x="4923028" y="805918"/>
            <a:ext cx="2096749" cy="1012710"/>
            <a:chOff x="0" y="0"/>
            <a:chExt cx="576" cy="277"/>
          </a:xfrm>
          <a:solidFill>
            <a:schemeClr val="bg1"/>
          </a:solidFill>
        </p:grpSpPr>
        <p:sp>
          <p:nvSpPr>
            <p:cNvPr id="14" name="AutoShape 451"/>
            <p:cNvSpPr/>
            <p:nvPr/>
          </p:nvSpPr>
          <p:spPr bwMode="auto">
            <a:xfrm>
              <a:off x="416" y="72"/>
              <a:ext cx="160" cy="202"/>
            </a:xfrm>
            <a:custGeom>
              <a:avLst/>
              <a:gdLst>
                <a:gd name="T0" fmla="*/ 0 w 21471"/>
                <a:gd name="T1" fmla="*/ 0 h 21600"/>
                <a:gd name="T2" fmla="*/ 0 w 21471"/>
                <a:gd name="T3" fmla="*/ 0 h 21600"/>
                <a:gd name="T4" fmla="*/ 0 w 21471"/>
                <a:gd name="T5" fmla="*/ 0 h 21600"/>
                <a:gd name="T6" fmla="*/ 0 w 21471"/>
                <a:gd name="T7" fmla="*/ 0 h 21600"/>
                <a:gd name="T8" fmla="*/ 0 w 21471"/>
                <a:gd name="T9" fmla="*/ 0 h 21600"/>
                <a:gd name="T10" fmla="*/ 0 w 21471"/>
                <a:gd name="T11" fmla="*/ 0 h 21600"/>
                <a:gd name="T12" fmla="*/ 0 w 21471"/>
                <a:gd name="T13" fmla="*/ 0 h 21600"/>
                <a:gd name="T14" fmla="*/ 0 w 21471"/>
                <a:gd name="T15" fmla="*/ 0 h 21600"/>
                <a:gd name="T16" fmla="*/ 0 w 21471"/>
                <a:gd name="T17" fmla="*/ 0 h 21600"/>
                <a:gd name="T18" fmla="*/ 0 w 21471"/>
                <a:gd name="T19" fmla="*/ 0 h 21600"/>
                <a:gd name="T20" fmla="*/ 0 w 21471"/>
                <a:gd name="T21" fmla="*/ 0 h 21600"/>
                <a:gd name="T22" fmla="*/ 0 w 21471"/>
                <a:gd name="T23" fmla="*/ 0 h 21600"/>
                <a:gd name="T24" fmla="*/ 0 w 21471"/>
                <a:gd name="T25" fmla="*/ 0 h 21600"/>
                <a:gd name="T26" fmla="*/ 0 w 21471"/>
                <a:gd name="T27" fmla="*/ 0 h 21600"/>
                <a:gd name="T28" fmla="*/ 0 w 21471"/>
                <a:gd name="T29" fmla="*/ 0 h 21600"/>
                <a:gd name="T30" fmla="*/ 0 w 21471"/>
                <a:gd name="T31" fmla="*/ 0 h 21600"/>
                <a:gd name="T32" fmla="*/ 0 w 21471"/>
                <a:gd name="T33" fmla="*/ 0 h 21600"/>
                <a:gd name="T34" fmla="*/ 0 w 21471"/>
                <a:gd name="T35" fmla="*/ 0 h 21600"/>
                <a:gd name="T36" fmla="*/ 0 w 21471"/>
                <a:gd name="T37" fmla="*/ 0 h 21600"/>
                <a:gd name="T38" fmla="*/ 0 w 21471"/>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71" h="21600">
                  <a:moveTo>
                    <a:pt x="21471" y="19054"/>
                  </a:moveTo>
                  <a:cubicBezTo>
                    <a:pt x="21471" y="19054"/>
                    <a:pt x="21453" y="17550"/>
                    <a:pt x="17605" y="16182"/>
                  </a:cubicBezTo>
                  <a:cubicBezTo>
                    <a:pt x="15742" y="15518"/>
                    <a:pt x="12975" y="13809"/>
                    <a:pt x="8879" y="13221"/>
                  </a:cubicBezTo>
                  <a:cubicBezTo>
                    <a:pt x="9926" y="12323"/>
                    <a:pt x="10720" y="10919"/>
                    <a:pt x="11535" y="9255"/>
                  </a:cubicBezTo>
                  <a:cubicBezTo>
                    <a:pt x="12007" y="8291"/>
                    <a:pt x="11927" y="7470"/>
                    <a:pt x="11927" y="6301"/>
                  </a:cubicBezTo>
                  <a:cubicBezTo>
                    <a:pt x="11927" y="5435"/>
                    <a:pt x="12129" y="4048"/>
                    <a:pt x="11862" y="3286"/>
                  </a:cubicBezTo>
                  <a:cubicBezTo>
                    <a:pt x="10957" y="711"/>
                    <a:pt x="8675" y="0"/>
                    <a:pt x="6000" y="0"/>
                  </a:cubicBezTo>
                  <a:cubicBezTo>
                    <a:pt x="3324" y="0"/>
                    <a:pt x="1039" y="714"/>
                    <a:pt x="137" y="3295"/>
                  </a:cubicBezTo>
                  <a:cubicBezTo>
                    <a:pt x="-129" y="4055"/>
                    <a:pt x="75" y="5439"/>
                    <a:pt x="75" y="6302"/>
                  </a:cubicBezTo>
                  <a:cubicBezTo>
                    <a:pt x="75" y="7473"/>
                    <a:pt x="-5" y="8298"/>
                    <a:pt x="469" y="9264"/>
                  </a:cubicBezTo>
                  <a:cubicBezTo>
                    <a:pt x="1142" y="10633"/>
                    <a:pt x="1789" y="11815"/>
                    <a:pt x="2574" y="12690"/>
                  </a:cubicBezTo>
                  <a:cubicBezTo>
                    <a:pt x="7111" y="14881"/>
                    <a:pt x="7535" y="17307"/>
                    <a:pt x="7544" y="18077"/>
                  </a:cubicBezTo>
                  <a:lnTo>
                    <a:pt x="7544" y="18090"/>
                  </a:lnTo>
                  <a:lnTo>
                    <a:pt x="7544" y="18102"/>
                  </a:lnTo>
                  <a:lnTo>
                    <a:pt x="7544" y="21597"/>
                  </a:lnTo>
                  <a:lnTo>
                    <a:pt x="7544" y="21600"/>
                  </a:lnTo>
                  <a:lnTo>
                    <a:pt x="21470" y="21599"/>
                  </a:lnTo>
                  <a:lnTo>
                    <a:pt x="21470" y="19054"/>
                  </a:lnTo>
                  <a:lnTo>
                    <a:pt x="21471" y="19054"/>
                  </a:lnTo>
                  <a:close/>
                  <a:moveTo>
                    <a:pt x="21471" y="190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5" name="AutoShape 452"/>
            <p:cNvSpPr/>
            <p:nvPr/>
          </p:nvSpPr>
          <p:spPr bwMode="auto">
            <a:xfrm>
              <a:off x="0" y="72"/>
              <a:ext cx="160" cy="202"/>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70" h="21600">
                  <a:moveTo>
                    <a:pt x="13940" y="18086"/>
                  </a:moveTo>
                  <a:lnTo>
                    <a:pt x="13940" y="18072"/>
                  </a:lnTo>
                  <a:cubicBezTo>
                    <a:pt x="13950" y="17309"/>
                    <a:pt x="14371" y="14916"/>
                    <a:pt x="18830" y="12738"/>
                  </a:cubicBezTo>
                  <a:cubicBezTo>
                    <a:pt x="19647" y="11854"/>
                    <a:pt x="20318" y="10647"/>
                    <a:pt x="21003" y="9254"/>
                  </a:cubicBezTo>
                  <a:cubicBezTo>
                    <a:pt x="21477" y="8291"/>
                    <a:pt x="21396" y="7469"/>
                    <a:pt x="21396" y="6300"/>
                  </a:cubicBezTo>
                  <a:cubicBezTo>
                    <a:pt x="21396" y="5435"/>
                    <a:pt x="21600" y="4048"/>
                    <a:pt x="21331" y="3286"/>
                  </a:cubicBezTo>
                  <a:cubicBezTo>
                    <a:pt x="20423" y="711"/>
                    <a:pt x="18134" y="0"/>
                    <a:pt x="15449" y="0"/>
                  </a:cubicBezTo>
                  <a:cubicBezTo>
                    <a:pt x="12763" y="0"/>
                    <a:pt x="10471" y="714"/>
                    <a:pt x="9566" y="3295"/>
                  </a:cubicBezTo>
                  <a:cubicBezTo>
                    <a:pt x="9299" y="4055"/>
                    <a:pt x="9503" y="5438"/>
                    <a:pt x="9503" y="6301"/>
                  </a:cubicBezTo>
                  <a:cubicBezTo>
                    <a:pt x="9503" y="7472"/>
                    <a:pt x="9424" y="8298"/>
                    <a:pt x="9899" y="9263"/>
                  </a:cubicBezTo>
                  <a:cubicBezTo>
                    <a:pt x="10724" y="10935"/>
                    <a:pt x="11507" y="12337"/>
                    <a:pt x="12555" y="13231"/>
                  </a:cubicBezTo>
                  <a:cubicBezTo>
                    <a:pt x="8478" y="13828"/>
                    <a:pt x="5723" y="15526"/>
                    <a:pt x="3864" y="16187"/>
                  </a:cubicBezTo>
                  <a:cubicBezTo>
                    <a:pt x="17" y="17556"/>
                    <a:pt x="0" y="19054"/>
                    <a:pt x="0" y="19054"/>
                  </a:cubicBezTo>
                  <a:lnTo>
                    <a:pt x="0" y="21600"/>
                  </a:lnTo>
                  <a:lnTo>
                    <a:pt x="13940" y="21598"/>
                  </a:lnTo>
                  <a:lnTo>
                    <a:pt x="13940" y="18101"/>
                  </a:lnTo>
                  <a:lnTo>
                    <a:pt x="13940" y="18086"/>
                  </a:lnTo>
                  <a:close/>
                  <a:moveTo>
                    <a:pt x="13940" y="180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AutoShape 453"/>
            <p:cNvSpPr/>
            <p:nvPr/>
          </p:nvSpPr>
          <p:spPr bwMode="auto">
            <a:xfrm>
              <a:off x="127" y="0"/>
              <a:ext cx="318" cy="2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1"/>
                  </a:moveTo>
                  <a:cubicBezTo>
                    <a:pt x="17590" y="15518"/>
                    <a:pt x="15654" y="13809"/>
                    <a:pt x="12789" y="13221"/>
                  </a:cubicBezTo>
                  <a:cubicBezTo>
                    <a:pt x="13522" y="12323"/>
                    <a:pt x="14076" y="10920"/>
                    <a:pt x="14647" y="9256"/>
                  </a:cubicBezTo>
                  <a:cubicBezTo>
                    <a:pt x="14978" y="8292"/>
                    <a:pt x="14921" y="7470"/>
                    <a:pt x="14921" y="6300"/>
                  </a:cubicBezTo>
                  <a:cubicBezTo>
                    <a:pt x="14921" y="5435"/>
                    <a:pt x="15063" y="4049"/>
                    <a:pt x="14876" y="3287"/>
                  </a:cubicBezTo>
                  <a:cubicBezTo>
                    <a:pt x="14244" y="711"/>
                    <a:pt x="12646" y="0"/>
                    <a:pt x="10774" y="0"/>
                  </a:cubicBezTo>
                  <a:cubicBezTo>
                    <a:pt x="8902" y="0"/>
                    <a:pt x="7302" y="714"/>
                    <a:pt x="6671" y="3294"/>
                  </a:cubicBezTo>
                  <a:cubicBezTo>
                    <a:pt x="6485" y="4055"/>
                    <a:pt x="6628" y="5438"/>
                    <a:pt x="6628" y="6300"/>
                  </a:cubicBezTo>
                  <a:cubicBezTo>
                    <a:pt x="6628" y="7474"/>
                    <a:pt x="6572" y="8297"/>
                    <a:pt x="6904" y="9263"/>
                  </a:cubicBezTo>
                  <a:cubicBezTo>
                    <a:pt x="7479" y="10935"/>
                    <a:pt x="8025" y="12336"/>
                    <a:pt x="8756" y="13231"/>
                  </a:cubicBezTo>
                  <a:cubicBezTo>
                    <a:pt x="5913" y="13829"/>
                    <a:pt x="3991" y="15526"/>
                    <a:pt x="2696" y="16187"/>
                  </a:cubicBezTo>
                  <a:cubicBezTo>
                    <a:pt x="13" y="17556"/>
                    <a:pt x="0" y="19054"/>
                    <a:pt x="0" y="19054"/>
                  </a:cubicBezTo>
                  <a:lnTo>
                    <a:pt x="0" y="21600"/>
                  </a:lnTo>
                  <a:lnTo>
                    <a:pt x="21600" y="21597"/>
                  </a:lnTo>
                  <a:lnTo>
                    <a:pt x="21600" y="19054"/>
                  </a:lnTo>
                  <a:cubicBezTo>
                    <a:pt x="21600" y="19054"/>
                    <a:pt x="21587" y="17551"/>
                    <a:pt x="18895" y="16181"/>
                  </a:cubicBezTo>
                  <a:close/>
                  <a:moveTo>
                    <a:pt x="18895" y="161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7" name="文本框 16"/>
          <p:cNvSpPr txBox="1"/>
          <p:nvPr/>
        </p:nvSpPr>
        <p:spPr>
          <a:xfrm>
            <a:off x="3364230" y="3259773"/>
            <a:ext cx="5791200"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入驻创业孵化基地</a:t>
            </a:r>
            <a:endPar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sp>
        <p:nvSpPr>
          <p:cNvPr id="5" name="文本框 4"/>
          <p:cNvSpPr txBox="1"/>
          <p:nvPr/>
        </p:nvSpPr>
        <p:spPr>
          <a:xfrm>
            <a:off x="4455070" y="4315779"/>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政策内容</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孵化时间</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 17"/>
          <p:cNvSpPr txBox="1"/>
          <p:nvPr/>
        </p:nvSpPr>
        <p:spPr>
          <a:xfrm>
            <a:off x="6257861" y="4315780"/>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申请流程</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退出流程</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5"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46"/>
          <p:cNvSpPr txBox="1"/>
          <p:nvPr/>
        </p:nvSpPr>
        <p:spPr>
          <a:xfrm>
            <a:off x="963930" y="992505"/>
            <a:ext cx="9973945" cy="4358005"/>
          </a:xfrm>
          <a:prstGeom prst="rect">
            <a:avLst/>
          </a:prstGeom>
          <a:noFill/>
        </p:spPr>
        <p:txBody>
          <a:bodyPr wrap="square" lIns="49634" tIns="24817" rIns="49634" bIns="24817" rtlCol="0">
            <a:spAutoFit/>
          </a:bodyPr>
          <a:lstStyle/>
          <a:p>
            <a:pPr indent="457200" algn="just" fontAlgn="auto">
              <a:lnSpc>
                <a:spcPct val="20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申请人在法定劳动年龄内，有创业愿望和创业需求的各类创业实体。其中：登记失业或求职的城镇失业人员、毕业年度高校毕业生、农村转移就业劳动者、下岗失业退役军人等各类城乡劳动者初次创业或初次领取营业执照注册登记时间不超过一年的创业实体可申请入驻创业孵化基地，入驻创业孵化基地期内享受政府补贴，实行房租减免政策。</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just" fontAlgn="auto">
              <a:lnSpc>
                <a:spcPct val="200000"/>
              </a:lnSpc>
              <a:buClrTx/>
              <a:buSzTx/>
              <a:buFontTx/>
              <a:defRPr/>
            </a:pP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just" fontAlgn="auto">
              <a:lnSpc>
                <a:spcPct val="20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按照“创业者提出申请、人力资源与社会保障保障部门审核资料、评审，孵化基地与实体签订《长安区区级创业孵化实体入驻协议》”的流程办理。</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1.</a:t>
            </a:r>
            <a:r>
              <a:rPr lang="zh-CN" altLang="en-US" sz="3200" dirty="0">
                <a:solidFill>
                  <a:srgbClr val="BE0100"/>
                </a:solidFill>
                <a:latin typeface="思源黑体 CN Bold" panose="020B0800000000000000" pitchFamily="34" charset="-122"/>
                <a:ea typeface="思源黑体 CN Bold" panose="020B0800000000000000" pitchFamily="34" charset="-122"/>
              </a:rPr>
              <a:t>政策内容</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文本框 67"/>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2.</a:t>
            </a:r>
            <a:r>
              <a:rPr lang="zh-CN" altLang="en-US" sz="3200" dirty="0">
                <a:solidFill>
                  <a:srgbClr val="BE0100"/>
                </a:solidFill>
                <a:latin typeface="思源黑体 CN Bold" panose="020B0800000000000000" pitchFamily="34" charset="-122"/>
                <a:ea typeface="思源黑体 CN Bold" panose="020B0800000000000000" pitchFamily="34" charset="-122"/>
              </a:rPr>
              <a:t>孵化时间</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91" name="矩形 10"/>
          <p:cNvSpPr>
            <a:spLocks noChangeArrowheads="1"/>
          </p:cNvSpPr>
          <p:nvPr/>
        </p:nvSpPr>
        <p:spPr bwMode="auto">
          <a:xfrm>
            <a:off x="856826" y="1473746"/>
            <a:ext cx="5239174" cy="3910508"/>
          </a:xfrm>
          <a:prstGeom prst="rect">
            <a:avLst/>
          </a:prstGeom>
          <a:blipFill dpi="0" rotWithShape="1">
            <a:blip r:embed="rId1"/>
            <a:srcRect/>
            <a:stretch>
              <a:fillRect/>
            </a:stretch>
          </a:blipFill>
          <a:ln>
            <a:noFill/>
          </a:ln>
        </p:spPr>
        <p:txBody>
          <a:bodyPr anchor="ctr"/>
          <a:lstStyle/>
          <a:p>
            <a:pPr algn="ctr">
              <a:buFont typeface="Arial" panose="020B0604020202020204" pitchFamily="34" charset="0"/>
              <a:buNone/>
            </a:pPr>
            <a:endParaRPr lang="zh-CN" altLang="en-US">
              <a:solidFill>
                <a:srgbClr val="FFFFFF"/>
              </a:solidFill>
              <a:latin typeface="思源黑体 CN Bold" panose="020B0800000000000000" pitchFamily="34" charset="-122"/>
              <a:ea typeface="思源黑体 CN Bold" panose="020B0800000000000000" pitchFamily="34" charset="-122"/>
              <a:sym typeface="宋体" panose="02010600030101010101" pitchFamily="2" charset="-122"/>
            </a:endParaRPr>
          </a:p>
        </p:txBody>
      </p:sp>
      <p:sp>
        <p:nvSpPr>
          <p:cNvPr id="92" name="矩形 91"/>
          <p:cNvSpPr/>
          <p:nvPr/>
        </p:nvSpPr>
        <p:spPr>
          <a:xfrm>
            <a:off x="856826" y="5080029"/>
            <a:ext cx="5239174" cy="720042"/>
          </a:xfrm>
          <a:prstGeom prst="rect">
            <a:avLst/>
          </a:prstGeom>
          <a:solidFill>
            <a:srgbClr val="BE01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rPr>
              <a:t>长安区建华双创孵化基地</a:t>
            </a:r>
            <a:endPar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endParaRPr>
          </a:p>
        </p:txBody>
      </p:sp>
      <p:grpSp>
        <p:nvGrpSpPr>
          <p:cNvPr id="28" name="组合 27"/>
          <p:cNvGrpSpPr/>
          <p:nvPr/>
        </p:nvGrpSpPr>
        <p:grpSpPr>
          <a:xfrm>
            <a:off x="6564703" y="2047316"/>
            <a:ext cx="607910" cy="608068"/>
            <a:chOff x="1383944" y="5742671"/>
            <a:chExt cx="507111" cy="507243"/>
          </a:xfrm>
        </p:grpSpPr>
        <p:sp>
          <p:nvSpPr>
            <p:cNvPr id="29" name="Shape 982"/>
            <p:cNvSpPr/>
            <p:nvPr/>
          </p:nvSpPr>
          <p:spPr>
            <a:xfrm>
              <a:off x="1383944" y="5742671"/>
              <a:ext cx="507111" cy="5072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E0100"/>
            </a:solidFill>
            <a:ln w="12700" cap="flat">
              <a:noFill/>
              <a:miter lim="400000"/>
            </a:ln>
            <a:effectLst/>
          </p:spPr>
          <p:txBody>
            <a:bodyPr wrap="square" lIns="50800" tIns="50800" rIns="50800" bIns="50800" numCol="1" anchor="ctr">
              <a:noAutofit/>
            </a:bodyPr>
            <a:lstStyle/>
            <a:p>
              <a:pPr defTabSz="228600">
                <a:lnSpc>
                  <a:spcPct val="150000"/>
                </a:lnSpc>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000">
                <a:solidFill>
                  <a:srgbClr val="FFFFFF"/>
                </a:solidFill>
                <a:effectLst>
                  <a:outerShdw blurRad="38100" dist="12700" dir="5400000" rotWithShape="0">
                    <a:srgbClr val="000000">
                      <a:alpha val="50000"/>
                    </a:srgbClr>
                  </a:outerShdw>
                </a:effectLst>
                <a:latin typeface="思源黑体 CN Bold" panose="020B0800000000000000" pitchFamily="34" charset="-122"/>
                <a:ea typeface="思源黑体 CN Bold" panose="020B0800000000000000" pitchFamily="34" charset="-122"/>
                <a:cs typeface="Source Sans Pro Light"/>
                <a:sym typeface="Source Sans Pro Light"/>
              </a:endParaRPr>
            </a:p>
          </p:txBody>
        </p:sp>
        <p:sp>
          <p:nvSpPr>
            <p:cNvPr id="30" name="Shape 983"/>
            <p:cNvSpPr/>
            <p:nvPr/>
          </p:nvSpPr>
          <p:spPr>
            <a:xfrm>
              <a:off x="1539212" y="5893410"/>
              <a:ext cx="196574" cy="205765"/>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FFFFFF"/>
            </a:solidFill>
            <a:ln w="12700" cap="flat">
              <a:noFill/>
              <a:miter lim="400000"/>
            </a:ln>
            <a:effectLst/>
          </p:spPr>
          <p:txBody>
            <a:bodyPr wrap="square" lIns="43656" tIns="43656" rIns="43656" bIns="43656" numCol="1" anchor="ctr">
              <a:noAutofit/>
            </a:bodyPr>
            <a:lstStyle/>
            <a:p>
              <a:pPr defTabSz="228600">
                <a:lnSpc>
                  <a:spcPct val="150000"/>
                </a:lnSpc>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000">
                <a:solidFill>
                  <a:srgbClr val="FFFFFF"/>
                </a:solidFill>
                <a:effectLst>
                  <a:outerShdw blurRad="38100" dist="12700" dir="5400000" rotWithShape="0">
                    <a:srgbClr val="000000">
                      <a:alpha val="50000"/>
                    </a:srgbClr>
                  </a:outerShdw>
                </a:effectLst>
                <a:latin typeface="思源黑体 CN Bold" panose="020B0800000000000000" pitchFamily="34" charset="-122"/>
                <a:ea typeface="思源黑体 CN Bold" panose="020B0800000000000000" pitchFamily="34" charset="-122"/>
                <a:cs typeface="Source Sans Pro Light"/>
                <a:sym typeface="Source Sans Pro Light"/>
              </a:endParaRPr>
            </a:p>
          </p:txBody>
        </p:sp>
      </p:grpSp>
      <p:sp>
        <p:nvSpPr>
          <p:cNvPr id="31" name="文本框 30"/>
          <p:cNvSpPr txBox="1"/>
          <p:nvPr/>
        </p:nvSpPr>
        <p:spPr>
          <a:xfrm>
            <a:off x="7291744" y="2780529"/>
            <a:ext cx="3750234" cy="2168525"/>
          </a:xfrm>
          <a:prstGeom prst="rect">
            <a:avLst/>
          </a:prstGeom>
          <a:noFill/>
        </p:spPr>
        <p:txBody>
          <a:bodyPr wrap="square" rtlCol="0">
            <a:spAutoFit/>
          </a:bodyPr>
          <a:lstStyle/>
          <a:p>
            <a:pPr>
              <a:lnSpc>
                <a:spcPct val="15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创业实体孵化期一般不超过3年；对发展前景好、带动就业5人（签订1年以上劳动合同、依法缴纳社会保险）以上的创业实体，可适当延长孵化期1年。</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32" name="文本框 31"/>
          <p:cNvSpPr txBox="1"/>
          <p:nvPr/>
        </p:nvSpPr>
        <p:spPr>
          <a:xfrm>
            <a:off x="7291745" y="1972634"/>
            <a:ext cx="1969630" cy="645160"/>
          </a:xfrm>
          <a:prstGeom prst="rect">
            <a:avLst/>
          </a:prstGeom>
          <a:noFill/>
        </p:spPr>
        <p:txBody>
          <a:bodyPr wrap="square" rtlCol="0">
            <a:spAutoFit/>
          </a:bodyPr>
          <a:lstStyle/>
          <a:p>
            <a:pPr>
              <a:lnSpc>
                <a:spcPct val="150000"/>
              </a:lnSpc>
              <a:defRPr/>
            </a:pPr>
            <a:r>
              <a:rPr lang="zh-CN" altLang="en-US" sz="2400" b="1" dirty="0">
                <a:solidFill>
                  <a:srgbClr val="BE0100"/>
                </a:solidFill>
                <a:latin typeface="思源黑体 CN Bold" panose="020B0800000000000000" pitchFamily="34" charset="-122"/>
                <a:ea typeface="思源黑体 CN Bold" panose="020B0800000000000000" pitchFamily="34" charset="-122"/>
              </a:rPr>
              <a:t>孵化时间</a:t>
            </a:r>
            <a:endParaRPr lang="zh-CN" altLang="en-US" sz="2400" b="1"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barn(inVertical)">
                                      <p:cBhvr>
                                        <p:cTn id="7" dur="500"/>
                                        <p:tgtEl>
                                          <p:spTgt spid="6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250"/>
                                        <p:tgtEl>
                                          <p:spTgt spid="91"/>
                                        </p:tgtEl>
                                      </p:cBhvr>
                                    </p:animEffect>
                                    <p:anim calcmode="lin" valueType="num">
                                      <p:cBhvr>
                                        <p:cTn id="12" dur="250" fill="hold"/>
                                        <p:tgtEl>
                                          <p:spTgt spid="91"/>
                                        </p:tgtEl>
                                        <p:attrNameLst>
                                          <p:attrName>ppt_x</p:attrName>
                                        </p:attrNameLst>
                                      </p:cBhvr>
                                      <p:tavLst>
                                        <p:tav tm="0">
                                          <p:val>
                                            <p:strVal val="#ppt_x"/>
                                          </p:val>
                                        </p:tav>
                                        <p:tav tm="100000">
                                          <p:val>
                                            <p:strVal val="#ppt_x"/>
                                          </p:val>
                                        </p:tav>
                                      </p:tavLst>
                                    </p:anim>
                                    <p:anim calcmode="lin" valueType="num">
                                      <p:cBhvr>
                                        <p:cTn id="13" dur="250" fill="hold"/>
                                        <p:tgtEl>
                                          <p:spTgt spid="9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fade">
                                      <p:cBhvr>
                                        <p:cTn id="16" dur="1000"/>
                                        <p:tgtEl>
                                          <p:spTgt spid="92"/>
                                        </p:tgtEl>
                                      </p:cBhvr>
                                    </p:animEffect>
                                    <p:anim calcmode="lin" valueType="num">
                                      <p:cBhvr>
                                        <p:cTn id="17" dur="1000" fill="hold"/>
                                        <p:tgtEl>
                                          <p:spTgt spid="92"/>
                                        </p:tgtEl>
                                        <p:attrNameLst>
                                          <p:attrName>ppt_x</p:attrName>
                                        </p:attrNameLst>
                                      </p:cBhvr>
                                      <p:tavLst>
                                        <p:tav tm="0">
                                          <p:val>
                                            <p:strVal val="#ppt_x"/>
                                          </p:val>
                                        </p:tav>
                                        <p:tav tm="100000">
                                          <p:val>
                                            <p:strVal val="#ppt_x"/>
                                          </p:val>
                                        </p:tav>
                                      </p:tavLst>
                                    </p:anim>
                                    <p:anim calcmode="lin" valueType="num">
                                      <p:cBhvr>
                                        <p:cTn id="18" dur="1000" fill="hold"/>
                                        <p:tgtEl>
                                          <p:spTgt spid="92"/>
                                        </p:tgtEl>
                                        <p:attrNameLst>
                                          <p:attrName>ppt_y</p:attrName>
                                        </p:attrNameLst>
                                      </p:cBhvr>
                                      <p:tavLst>
                                        <p:tav tm="0">
                                          <p:val>
                                            <p:strVal val="#ppt_y+.1"/>
                                          </p:val>
                                        </p:tav>
                                        <p:tav tm="100000">
                                          <p:val>
                                            <p:strVal val="#ppt_y"/>
                                          </p:val>
                                        </p:tav>
                                      </p:tavLst>
                                    </p:anim>
                                  </p:childTnLst>
                                </p:cTn>
                              </p:par>
                              <p:par>
                                <p:cTn id="19" presetID="16" presetClass="entr" presetSubtype="21"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barn(inVertical)">
                                      <p:cBhvr>
                                        <p:cTn id="21" dur="500"/>
                                        <p:tgtEl>
                                          <p:spTgt spid="28"/>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arn(inVertical)">
                                      <p:cBhvr>
                                        <p:cTn id="24" dur="500"/>
                                        <p:tgtEl>
                                          <p:spTgt spid="32"/>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arn(inVertical)">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91" grpId="0" bldLvl="0" animBg="1"/>
      <p:bldP spid="92" grpId="0" bldLvl="0" animBg="1"/>
      <p:bldP spid="31"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137795" y="29528"/>
            <a:ext cx="9338945"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3.</a:t>
            </a:r>
            <a:r>
              <a:rPr lang="zh-CN" altLang="en-US" sz="3200" dirty="0">
                <a:solidFill>
                  <a:srgbClr val="BE0100"/>
                </a:solidFill>
                <a:latin typeface="思源黑体 CN Bold" panose="020B0800000000000000" pitchFamily="34" charset="-122"/>
                <a:ea typeface="思源黑体 CN Bold" panose="020B0800000000000000" pitchFamily="34" charset="-122"/>
              </a:rPr>
              <a:t>申请程序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grpSp>
        <p:nvGrpSpPr>
          <p:cNvPr id="87" name="组合 86"/>
          <p:cNvGrpSpPr/>
          <p:nvPr/>
        </p:nvGrpSpPr>
        <p:grpSpPr>
          <a:xfrm>
            <a:off x="4011465" y="1759585"/>
            <a:ext cx="598984" cy="598984"/>
            <a:chOff x="7212329" y="943952"/>
            <a:chExt cx="598984" cy="598984"/>
          </a:xfrm>
        </p:grpSpPr>
        <p:sp>
          <p:nvSpPr>
            <p:cNvPr id="88" name="椭圆 87"/>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89"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93" name="文本框 92"/>
          <p:cNvSpPr txBox="1"/>
          <p:nvPr/>
        </p:nvSpPr>
        <p:spPr>
          <a:xfrm>
            <a:off x="989204" y="1759585"/>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第一步：申请</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4" name="矩形 93"/>
          <p:cNvSpPr/>
          <p:nvPr/>
        </p:nvSpPr>
        <p:spPr>
          <a:xfrm>
            <a:off x="379095" y="2328545"/>
            <a:ext cx="3177540" cy="4048125"/>
          </a:xfrm>
          <a:prstGeom prst="rect">
            <a:avLst/>
          </a:prstGeom>
        </p:spPr>
        <p:txBody>
          <a:bodyPr wrap="square">
            <a:spAutoFit/>
          </a:bodyPr>
          <a:lstStyle/>
          <a:p>
            <a:pPr>
              <a:lnSpc>
                <a:spcPct val="1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申请人填写《长安区区级创业孵化基地创业实体入驻申请表》（附件2），并提交法定代表人身份证、《就业创业证》（电子版或纸质版）、创业项目计划书等相关材料，退役军人需提交相关退役证明。属迁入的企业还须提供《营业执照》和财务报表，已实现带动就业的，提供与职工签订的劳动合同和缴纳社会保险的相关材料。</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97" name="文本框 96"/>
          <p:cNvSpPr txBox="1"/>
          <p:nvPr/>
        </p:nvSpPr>
        <p:spPr>
          <a:xfrm>
            <a:off x="4641293" y="1759585"/>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第二步：审核</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8" name="矩形 97"/>
          <p:cNvSpPr/>
          <p:nvPr/>
        </p:nvSpPr>
        <p:spPr>
          <a:xfrm>
            <a:off x="3888105" y="2338705"/>
            <a:ext cx="4077970" cy="2306955"/>
          </a:xfrm>
          <a:prstGeom prst="rect">
            <a:avLst/>
          </a:prstGeom>
        </p:spPr>
        <p:txBody>
          <a:bodyPr wrap="square">
            <a:spAutoFit/>
          </a:bodyPr>
          <a:lstStyle/>
          <a:p>
            <a:pPr>
              <a:lnSpc>
                <a:spcPct val="20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创业孵化基地受理创业实体的入驻申请材料，将符合条件的申请人的《入驻申请表》及项目评审相关资料上报区就业服务中心进行审核。</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grpSp>
        <p:nvGrpSpPr>
          <p:cNvPr id="2" name="组合 1"/>
          <p:cNvGrpSpPr/>
          <p:nvPr/>
        </p:nvGrpSpPr>
        <p:grpSpPr>
          <a:xfrm>
            <a:off x="8085625" y="1759585"/>
            <a:ext cx="598984" cy="598984"/>
            <a:chOff x="7212329" y="943952"/>
            <a:chExt cx="598984" cy="598984"/>
          </a:xfrm>
        </p:grpSpPr>
        <p:sp>
          <p:nvSpPr>
            <p:cNvPr id="3" name="椭圆 2"/>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4"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5" name="文本框 4"/>
          <p:cNvSpPr txBox="1"/>
          <p:nvPr/>
        </p:nvSpPr>
        <p:spPr>
          <a:xfrm>
            <a:off x="8715375" y="1759585"/>
            <a:ext cx="2792730"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第三步：评审入驻</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6" name="矩形 5"/>
          <p:cNvSpPr/>
          <p:nvPr/>
        </p:nvSpPr>
        <p:spPr>
          <a:xfrm>
            <a:off x="8095615" y="2338705"/>
            <a:ext cx="3407410" cy="3688080"/>
          </a:xfrm>
          <a:prstGeom prst="rect">
            <a:avLst/>
          </a:prstGeom>
        </p:spPr>
        <p:txBody>
          <a:bodyPr wrap="square">
            <a:spAutoFit/>
          </a:bodyPr>
          <a:lstStyle/>
          <a:p>
            <a:pPr>
              <a:lnSpc>
                <a:spcPct val="1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区就业服务中心审核合格后，创业孵化基地组织评审并将评审结果上报市就业服务中心，区就业服务中心将创业实体推荐至创业孵化基地。孵化基地与实体签订《长安区区级创业孵化实体入驻协议》（附件3），正式入驻，入驻时间以协议签订时间为准，并协助实体尽快办理工商营业执照、税务登记等相关手续。</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grpSp>
        <p:nvGrpSpPr>
          <p:cNvPr id="11" name="组合 10"/>
          <p:cNvGrpSpPr/>
          <p:nvPr/>
        </p:nvGrpSpPr>
        <p:grpSpPr>
          <a:xfrm>
            <a:off x="399585" y="1759585"/>
            <a:ext cx="598984" cy="598984"/>
            <a:chOff x="7212329" y="943952"/>
            <a:chExt cx="598984" cy="598984"/>
          </a:xfrm>
        </p:grpSpPr>
        <p:sp>
          <p:nvSpPr>
            <p:cNvPr id="12" name="椭圆 11"/>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13"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7" name="文本框 6"/>
          <p:cNvSpPr txBox="1"/>
          <p:nvPr/>
        </p:nvSpPr>
        <p:spPr>
          <a:xfrm>
            <a:off x="529590" y="869315"/>
            <a:ext cx="10977880" cy="437515"/>
          </a:xfrm>
          <a:prstGeom prst="rect">
            <a:avLst/>
          </a:prstGeom>
          <a:noFill/>
        </p:spPr>
        <p:txBody>
          <a:bodyPr wrap="square" rtlCol="0">
            <a:spAutoFit/>
          </a:bodyPr>
          <a:p>
            <a:pPr>
              <a:lnSpc>
                <a:spcPct val="125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可直接向长安区就业服务中心培训中心提出申请，并附以下材料：</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arn(inVertical)">
                                      <p:cBhvr>
                                        <p:cTn id="7" dur="500"/>
                                        <p:tgtEl>
                                          <p:spTgt spid="8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barn(inVertical)">
                                      <p:cBhvr>
                                        <p:cTn id="10" dur="500"/>
                                        <p:tgtEl>
                                          <p:spTgt spid="9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barn(inVertical)">
                                      <p:cBhvr>
                                        <p:cTn id="13" dur="500"/>
                                        <p:tgtEl>
                                          <p:spTgt spid="9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7"/>
                                        </p:tgtEl>
                                        <p:attrNameLst>
                                          <p:attrName>style.visibility</p:attrName>
                                        </p:attrNameLst>
                                      </p:cBhvr>
                                      <p:to>
                                        <p:strVal val="visible"/>
                                      </p:to>
                                    </p:set>
                                    <p:animEffect transition="in" filter="barn(inVertical)">
                                      <p:cBhvr>
                                        <p:cTn id="16" dur="500"/>
                                        <p:tgtEl>
                                          <p:spTgt spid="9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barn(inVertical)">
                                      <p:cBhvr>
                                        <p:cTn id="19" dur="500"/>
                                        <p:tgtEl>
                                          <p:spTgt spid="98"/>
                                        </p:tgtEl>
                                      </p:cBhvr>
                                    </p:animEffect>
                                  </p:childTnLst>
                                </p:cTn>
                              </p:par>
                              <p:par>
                                <p:cTn id="20" presetID="16" presetClass="entr" presetSubtype="21"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par>
                                <p:cTn id="29" presetID="16" presetClass="entr" presetSubtype="21"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7" grpId="0"/>
      <p:bldP spid="98"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4-1</a:t>
            </a:r>
            <a:r>
              <a:rPr lang="zh-CN" altLang="en-US" sz="3200" dirty="0">
                <a:solidFill>
                  <a:srgbClr val="BE0100"/>
                </a:solidFill>
                <a:latin typeface="思源黑体 CN Bold" panose="020B0800000000000000" pitchFamily="34" charset="-122"/>
                <a:ea typeface="思源黑体 CN Bold" panose="020B0800000000000000" pitchFamily="34" charset="-122"/>
              </a:rPr>
              <a:t>退出程序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43" name="文本框 42"/>
          <p:cNvSpPr txBox="1"/>
          <p:nvPr/>
        </p:nvSpPr>
        <p:spPr>
          <a:xfrm>
            <a:off x="1988820" y="2195830"/>
            <a:ext cx="4177665" cy="706755"/>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创业孵化基地上报《创业实体退出审批备案表》</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4" name="六边形 43"/>
          <p:cNvSpPr/>
          <p:nvPr/>
        </p:nvSpPr>
        <p:spPr>
          <a:xfrm>
            <a:off x="1036425" y="2003134"/>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01</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6" name="文本框 45"/>
          <p:cNvSpPr txBox="1"/>
          <p:nvPr/>
        </p:nvSpPr>
        <p:spPr>
          <a:xfrm>
            <a:off x="1988820" y="3577590"/>
            <a:ext cx="417766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终止《创业孵化实体入驻协议》</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7" name="六边形 46"/>
          <p:cNvSpPr/>
          <p:nvPr/>
        </p:nvSpPr>
        <p:spPr>
          <a:xfrm>
            <a:off x="1036425" y="3384875"/>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03</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9" name="文本框 48"/>
          <p:cNvSpPr txBox="1"/>
          <p:nvPr/>
        </p:nvSpPr>
        <p:spPr>
          <a:xfrm>
            <a:off x="7208520" y="2195830"/>
            <a:ext cx="417766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创业孵化基地下达《创业实体退出通知书》</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50" name="六边形 49"/>
          <p:cNvSpPr/>
          <p:nvPr/>
        </p:nvSpPr>
        <p:spPr>
          <a:xfrm>
            <a:off x="6256108" y="2003134"/>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02</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52" name="文本框 51"/>
          <p:cNvSpPr txBox="1"/>
          <p:nvPr/>
        </p:nvSpPr>
        <p:spPr>
          <a:xfrm>
            <a:off x="7208520" y="3577590"/>
            <a:ext cx="417766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办理相关退出手续</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53" name="六边形 52"/>
          <p:cNvSpPr/>
          <p:nvPr/>
        </p:nvSpPr>
        <p:spPr>
          <a:xfrm>
            <a:off x="6256108" y="3384875"/>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04</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7" name="文本框 6"/>
          <p:cNvSpPr txBox="1"/>
          <p:nvPr/>
        </p:nvSpPr>
        <p:spPr>
          <a:xfrm>
            <a:off x="492760" y="1061085"/>
            <a:ext cx="10977880" cy="437515"/>
          </a:xfrm>
          <a:prstGeom prst="rect">
            <a:avLst/>
          </a:prstGeom>
          <a:noFill/>
        </p:spPr>
        <p:txBody>
          <a:bodyPr wrap="square" rtlCol="0">
            <a:spAutoFit/>
          </a:bodyPr>
          <a:p>
            <a:pPr>
              <a:lnSpc>
                <a:spcPct val="125000"/>
              </a:lnSpc>
              <a:defRPr/>
            </a:pPr>
            <a:r>
              <a:rPr lang="zh-CN" altLang="en-US" dirty="0">
                <a:solidFill>
                  <a:srgbClr val="444444"/>
                </a:solidFill>
                <a:latin typeface="思源黑体 CN Bold" panose="020B0800000000000000" pitchFamily="34" charset="-122"/>
                <a:ea typeface="思源黑体 CN Bold" panose="020B0800000000000000" pitchFamily="34" charset="-122"/>
                <a:sym typeface="+mn-ea"/>
              </a:rPr>
              <a:t>创业实体退出分为孵化期满退出、自愿申请退出、勒令退出、其它退出等方式。</a:t>
            </a:r>
            <a:endParaRPr lang="zh-CN" altLang="en-US" dirty="0">
              <a:solidFill>
                <a:srgbClr val="444444"/>
              </a:solidFill>
              <a:latin typeface="思源黑体 CN Bold" panose="020B0800000000000000" pitchFamily="34" charset="-122"/>
              <a:ea typeface="思源黑体 CN Bold" panose="020B0800000000000000" pitchFamily="34" charset="-122"/>
              <a:sym typeface="+mn-ea"/>
            </a:endParaRPr>
          </a:p>
        </p:txBody>
      </p:sp>
      <p:sp>
        <p:nvSpPr>
          <p:cNvPr id="2" name="文本框 1"/>
          <p:cNvSpPr txBox="1"/>
          <p:nvPr/>
        </p:nvSpPr>
        <p:spPr>
          <a:xfrm>
            <a:off x="578485" y="4590098"/>
            <a:ext cx="4271645" cy="1420495"/>
          </a:xfrm>
          <a:prstGeom prst="rect">
            <a:avLst/>
          </a:prstGeom>
          <a:noFill/>
          <a:ln w="12700">
            <a:solidFill>
              <a:srgbClr val="C00000"/>
            </a:solidFill>
            <a:prstDash val="dashDot"/>
          </a:ln>
        </p:spPr>
        <p:txBody>
          <a:bodyPr wrap="square" rtlCol="0" anchor="ctr" anchorCtr="0">
            <a:spAutoFit/>
          </a:bodyPr>
          <a:p>
            <a:pPr algn="l">
              <a:lnSpc>
                <a:spcPct val="160000"/>
              </a:lnSpc>
            </a:pPr>
            <a:r>
              <a:rPr lang="zh-CN" altLang="en-US" dirty="0" smtClean="0"/>
              <a:t>创业实体孵化期满退出时，创业孵化基地应提前1个月履行告知义务，并于协议到期前5日内按退出程序办理。</a:t>
            </a:r>
            <a:endParaRPr lang="zh-CN" altLang="en-US" dirty="0" smtClean="0"/>
          </a:p>
        </p:txBody>
      </p:sp>
      <p:sp>
        <p:nvSpPr>
          <p:cNvPr id="3" name="文本框 2"/>
          <p:cNvSpPr txBox="1"/>
          <p:nvPr/>
        </p:nvSpPr>
        <p:spPr>
          <a:xfrm>
            <a:off x="5314315" y="4590415"/>
            <a:ext cx="6156325" cy="1420495"/>
          </a:xfrm>
          <a:prstGeom prst="rect">
            <a:avLst/>
          </a:prstGeom>
          <a:noFill/>
          <a:ln w="12700">
            <a:solidFill>
              <a:srgbClr val="C00000"/>
            </a:solidFill>
            <a:prstDash val="dashDot"/>
          </a:ln>
        </p:spPr>
        <p:txBody>
          <a:bodyPr wrap="square" rtlCol="0" anchor="ctr" anchorCtr="0">
            <a:spAutoFit/>
          </a:bodyPr>
          <a:p>
            <a:pPr lvl="0" algn="l">
              <a:lnSpc>
                <a:spcPct val="160000"/>
              </a:lnSpc>
              <a:buClrTx/>
              <a:buSzTx/>
              <a:buFontTx/>
            </a:pPr>
            <a:r>
              <a:rPr lang="zh-CN" altLang="en-US" dirty="0" smtClean="0">
                <a:sym typeface="+mn-ea"/>
              </a:rPr>
              <a:t>因自身原因自愿申请退出的创业实体，应向创业孵化基地提交书面退出申请并填写《创业实体退出审批备案表》，创业孵化基地受理其申请并报区就业服务中心备案。</a:t>
            </a:r>
            <a:endParaRPr lang="zh-CN" altLang="en-US" dirty="0" smtClean="0">
              <a:sym typeface="+mn-ea"/>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arn(inVertical)">
                                      <p:cBhvr>
                                        <p:cTn id="10" dur="500"/>
                                        <p:tgtEl>
                                          <p:spTgt spid="4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barn(inVertical)">
                                      <p:cBhvr>
                                        <p:cTn id="13" dur="500"/>
                                        <p:tgtEl>
                                          <p:spTgt spid="4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barn(inVertical)">
                                      <p:cBhvr>
                                        <p:cTn id="16" dur="500"/>
                                        <p:tgtEl>
                                          <p:spTgt spid="4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barn(inVertical)">
                                      <p:cBhvr>
                                        <p:cTn id="19" dur="500"/>
                                        <p:tgtEl>
                                          <p:spTgt spid="52"/>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43" grpId="0"/>
      <p:bldP spid="46" grpId="0"/>
      <p:bldP spid="49" grpId="0"/>
      <p:bldP spid="52"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46"/>
          <p:cNvSpPr txBox="1"/>
          <p:nvPr/>
        </p:nvSpPr>
        <p:spPr>
          <a:xfrm>
            <a:off x="573405" y="635635"/>
            <a:ext cx="10841355" cy="6050915"/>
          </a:xfrm>
          <a:prstGeom prst="rect">
            <a:avLst/>
          </a:prstGeom>
          <a:noFill/>
        </p:spPr>
        <p:txBody>
          <a:bodyPr wrap="square" lIns="49634" tIns="24817" rIns="49634" bIns="24817" rtlCol="0">
            <a:spAutoFit/>
          </a:bodyPr>
          <a:lstStyle/>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孵化期内创业实体存在下列行为之一的，创业孵化基地可直接下发《创业实体退出通知书》，勒令其退出：</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1.创业实体存在违法违规经营的，被市场监督管理部门勒令停止营业或吊销营业执照的；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2.因创业实体原因导致重大安全事故发生的；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3.创业实体入驻后，协议期内连续缺勤10个工作日、年累计缺勤20个工作日的；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4.实际经营范围与营业执照项目不符，拒不整改的；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5.擅自转租、转借、未经核准更换创业实体负责人的；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6.不服从创业孵化基地管理的；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7、无正当理由恶意拖欠免费项目以外费用的；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8.被司法机关裁定破产或执行清算的；</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9.存在严重违反协议内容的其他行为。</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5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创业实体在收到《创业实体退出通知书》后的3日内，须结清应缴费用、撤出所属设施设备、清理场地。如逾期拒不退出，创业孵化基地依法处理。</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4-2</a:t>
            </a:r>
            <a:r>
              <a:rPr lang="zh-CN" altLang="en-US" sz="3200" dirty="0">
                <a:solidFill>
                  <a:srgbClr val="BE0100"/>
                </a:solidFill>
                <a:latin typeface="思源黑体 CN Bold" panose="020B0800000000000000" pitchFamily="34" charset="-122"/>
                <a:ea typeface="思源黑体 CN Bold" panose="020B0800000000000000" pitchFamily="34" charset="-122"/>
              </a:rPr>
              <a:t>退出程序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库_组合 4"/>
          <p:cNvGrpSpPr/>
          <p:nvPr>
            <p:custDataLst>
              <p:tags r:id="rId1"/>
            </p:custDataLst>
          </p:nvPr>
        </p:nvGrpSpPr>
        <p:grpSpPr>
          <a:xfrm>
            <a:off x="9502775" y="1709438"/>
            <a:ext cx="2444750" cy="4118275"/>
            <a:chOff x="7961313" y="2457450"/>
            <a:chExt cx="2444750" cy="3370263"/>
          </a:xfrm>
        </p:grpSpPr>
        <p:sp>
          <p:nvSpPr>
            <p:cNvPr id="18" name="矩形 17"/>
            <p:cNvSpPr/>
            <p:nvPr/>
          </p:nvSpPr>
          <p:spPr bwMode="auto">
            <a:xfrm>
              <a:off x="7961313" y="3587750"/>
              <a:ext cx="2444750" cy="2239963"/>
            </a:xfrm>
            <a:prstGeom prst="rect">
              <a:avLst/>
            </a:prstGeom>
            <a:solidFill>
              <a:schemeClr val="bg1"/>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《关于印发石家庄市市级创业创业孵化基地认定管理办法的通知》（市人社字〔2021〕54号）</a:t>
              </a:r>
              <a:endPar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9" name="矩形 18"/>
            <p:cNvSpPr/>
            <p:nvPr/>
          </p:nvSpPr>
          <p:spPr bwMode="auto">
            <a:xfrm>
              <a:off x="7961313" y="2457450"/>
              <a:ext cx="2444750" cy="1130300"/>
            </a:xfrm>
            <a:prstGeom prst="rect">
              <a:avLst/>
            </a:prstGeom>
            <a:solidFill>
              <a:srgbClr val="444444"/>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文件依据</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6" name="PA_库_组合 5"/>
          <p:cNvGrpSpPr/>
          <p:nvPr>
            <p:custDataLst>
              <p:tags r:id="rId2"/>
            </p:custDataLst>
          </p:nvPr>
        </p:nvGrpSpPr>
        <p:grpSpPr>
          <a:xfrm>
            <a:off x="336258" y="1709438"/>
            <a:ext cx="2444750" cy="4118275"/>
            <a:chOff x="1785938" y="2457450"/>
            <a:chExt cx="2444750" cy="3370263"/>
          </a:xfrm>
        </p:grpSpPr>
        <p:sp>
          <p:nvSpPr>
            <p:cNvPr id="15" name="矩形 14"/>
            <p:cNvSpPr/>
            <p:nvPr/>
          </p:nvSpPr>
          <p:spPr bwMode="auto">
            <a:xfrm>
              <a:off x="1785938" y="3587750"/>
              <a:ext cx="2444750" cy="2239963"/>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石家庄市长安区</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就 业 服 务 中 心</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6" name="矩形 15"/>
            <p:cNvSpPr/>
            <p:nvPr/>
          </p:nvSpPr>
          <p:spPr bwMode="auto">
            <a:xfrm>
              <a:off x="1785938" y="2457450"/>
              <a:ext cx="2444750" cy="113506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经办机构</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7" name="PA_库_组合 6"/>
          <p:cNvGrpSpPr/>
          <p:nvPr>
            <p:custDataLst>
              <p:tags r:id="rId3"/>
            </p:custDataLst>
          </p:nvPr>
        </p:nvGrpSpPr>
        <p:grpSpPr>
          <a:xfrm>
            <a:off x="2957847" y="1491175"/>
            <a:ext cx="3095625" cy="4585775"/>
            <a:chOff x="4548188" y="2324100"/>
            <a:chExt cx="3095625" cy="3752850"/>
          </a:xfrm>
        </p:grpSpPr>
        <p:sp>
          <p:nvSpPr>
            <p:cNvPr id="12" name="矩形 11"/>
            <p:cNvSpPr/>
            <p:nvPr/>
          </p:nvSpPr>
          <p:spPr bwMode="auto">
            <a:xfrm>
              <a:off x="4548188" y="3587750"/>
              <a:ext cx="3095625" cy="24892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河北省石家庄市</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长安区建华北大街33号</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3" name="矩形 12"/>
            <p:cNvSpPr/>
            <p:nvPr/>
          </p:nvSpPr>
          <p:spPr bwMode="auto">
            <a:xfrm>
              <a:off x="4548188" y="2324100"/>
              <a:ext cx="3095625" cy="1268413"/>
            </a:xfrm>
            <a:prstGeom prst="rect">
              <a:avLst/>
            </a:prstGeom>
            <a:solidFill>
              <a:srgbClr val="44444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办公地址</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8" name="PA_库_组合 7"/>
          <p:cNvGrpSpPr/>
          <p:nvPr>
            <p:custDataLst>
              <p:tags r:id="rId4"/>
            </p:custDataLst>
          </p:nvPr>
        </p:nvGrpSpPr>
        <p:grpSpPr>
          <a:xfrm>
            <a:off x="6230311" y="1491175"/>
            <a:ext cx="3095625" cy="4585775"/>
            <a:chOff x="4548188" y="2324100"/>
            <a:chExt cx="3095625" cy="3752850"/>
          </a:xfrm>
        </p:grpSpPr>
        <p:sp>
          <p:nvSpPr>
            <p:cNvPr id="9" name="矩形 8"/>
            <p:cNvSpPr/>
            <p:nvPr/>
          </p:nvSpPr>
          <p:spPr bwMode="auto">
            <a:xfrm>
              <a:off x="4548188" y="3587750"/>
              <a:ext cx="3095625" cy="2489200"/>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0311-85053006</a:t>
              </a:r>
              <a:endPar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0" name="矩形 9"/>
            <p:cNvSpPr/>
            <p:nvPr/>
          </p:nvSpPr>
          <p:spPr bwMode="auto">
            <a:xfrm>
              <a:off x="4548188" y="2324100"/>
              <a:ext cx="3095625" cy="126841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联系电话</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sp>
        <p:nvSpPr>
          <p:cNvPr id="21" name="文本框 20"/>
          <p:cNvSpPr txBox="1"/>
          <p:nvPr/>
        </p:nvSpPr>
        <p:spPr>
          <a:xfrm>
            <a:off x="84555" y="5858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5.</a:t>
            </a:r>
            <a:r>
              <a:rPr lang="zh-CN" altLang="en-US" sz="3200" dirty="0">
                <a:solidFill>
                  <a:srgbClr val="BE0100"/>
                </a:solidFill>
                <a:latin typeface="思源黑体 CN Bold" panose="020B0800000000000000" pitchFamily="34" charset="-122"/>
                <a:ea typeface="思源黑体 CN Bold" panose="020B0800000000000000" pitchFamily="34" charset="-122"/>
              </a:rPr>
              <a:t>经办机构信息</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anim calcmode="lin" valueType="num">
                                      <p:cBhvr>
                                        <p:cTn id="18" dur="500" fill="hold"/>
                                        <p:tgtEl>
                                          <p:spTgt spid="7"/>
                                        </p:tgtEl>
                                        <p:attrNameLst>
                                          <p:attrName>ppt_x</p:attrName>
                                        </p:attrNameLst>
                                      </p:cBhvr>
                                      <p:tavLst>
                                        <p:tav tm="0">
                                          <p:val>
                                            <p:fltVal val="0.5"/>
                                          </p:val>
                                        </p:tav>
                                        <p:tav tm="100000">
                                          <p:val>
                                            <p:strVal val="#ppt_x"/>
                                          </p:val>
                                        </p:tav>
                                      </p:tavLst>
                                    </p:anim>
                                    <p:anim calcmode="lin" valueType="num">
                                      <p:cBhvr>
                                        <p:cTn id="19" dur="500" fill="hold"/>
                                        <p:tgtEl>
                                          <p:spTgt spid="7"/>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anim calcmode="lin" valueType="num">
                                      <p:cBhvr>
                                        <p:cTn id="26" dur="500" fill="hold"/>
                                        <p:tgtEl>
                                          <p:spTgt spid="8"/>
                                        </p:tgtEl>
                                        <p:attrNameLst>
                                          <p:attrName>ppt_x</p:attrName>
                                        </p:attrNameLst>
                                      </p:cBhvr>
                                      <p:tavLst>
                                        <p:tav tm="0">
                                          <p:val>
                                            <p:fltVal val="0.5"/>
                                          </p:val>
                                        </p:tav>
                                        <p:tav tm="100000">
                                          <p:val>
                                            <p:strVal val="#ppt_x"/>
                                          </p:val>
                                        </p:tav>
                                      </p:tavLst>
                                    </p:anim>
                                    <p:anim calcmode="lin" valueType="num">
                                      <p:cBhvr>
                                        <p:cTn id="27" dur="500" fill="hold"/>
                                        <p:tgtEl>
                                          <p:spTgt spid="8"/>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16" presetClass="entr" presetSubtype="2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633491" y="-4644976"/>
            <a:ext cx="2925017" cy="12192002"/>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4" name="文本框 3"/>
          <p:cNvSpPr txBox="1"/>
          <p:nvPr/>
        </p:nvSpPr>
        <p:spPr>
          <a:xfrm>
            <a:off x="4407877" y="1990858"/>
            <a:ext cx="3376246"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PART  0</a:t>
            </a:r>
            <a:r>
              <a:rPr kumimoji="0" lang="en-US"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3</a:t>
            </a:r>
            <a:endParaRPr kumimoji="0" lang="en-US"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nvGrpSpPr>
          <p:cNvPr id="13" name="Group 454"/>
          <p:cNvGrpSpPr/>
          <p:nvPr/>
        </p:nvGrpSpPr>
        <p:grpSpPr bwMode="auto">
          <a:xfrm>
            <a:off x="4923028" y="805918"/>
            <a:ext cx="2096749" cy="1012710"/>
            <a:chOff x="0" y="0"/>
            <a:chExt cx="576" cy="277"/>
          </a:xfrm>
          <a:solidFill>
            <a:schemeClr val="bg1"/>
          </a:solidFill>
        </p:grpSpPr>
        <p:sp>
          <p:nvSpPr>
            <p:cNvPr id="14" name="AutoShape 451"/>
            <p:cNvSpPr/>
            <p:nvPr/>
          </p:nvSpPr>
          <p:spPr bwMode="auto">
            <a:xfrm>
              <a:off x="416" y="72"/>
              <a:ext cx="160" cy="202"/>
            </a:xfrm>
            <a:custGeom>
              <a:avLst/>
              <a:gdLst>
                <a:gd name="T0" fmla="*/ 0 w 21471"/>
                <a:gd name="T1" fmla="*/ 0 h 21600"/>
                <a:gd name="T2" fmla="*/ 0 w 21471"/>
                <a:gd name="T3" fmla="*/ 0 h 21600"/>
                <a:gd name="T4" fmla="*/ 0 w 21471"/>
                <a:gd name="T5" fmla="*/ 0 h 21600"/>
                <a:gd name="T6" fmla="*/ 0 w 21471"/>
                <a:gd name="T7" fmla="*/ 0 h 21600"/>
                <a:gd name="T8" fmla="*/ 0 w 21471"/>
                <a:gd name="T9" fmla="*/ 0 h 21600"/>
                <a:gd name="T10" fmla="*/ 0 w 21471"/>
                <a:gd name="T11" fmla="*/ 0 h 21600"/>
                <a:gd name="T12" fmla="*/ 0 w 21471"/>
                <a:gd name="T13" fmla="*/ 0 h 21600"/>
                <a:gd name="T14" fmla="*/ 0 w 21471"/>
                <a:gd name="T15" fmla="*/ 0 h 21600"/>
                <a:gd name="T16" fmla="*/ 0 w 21471"/>
                <a:gd name="T17" fmla="*/ 0 h 21600"/>
                <a:gd name="T18" fmla="*/ 0 w 21471"/>
                <a:gd name="T19" fmla="*/ 0 h 21600"/>
                <a:gd name="T20" fmla="*/ 0 w 21471"/>
                <a:gd name="T21" fmla="*/ 0 h 21600"/>
                <a:gd name="T22" fmla="*/ 0 w 21471"/>
                <a:gd name="T23" fmla="*/ 0 h 21600"/>
                <a:gd name="T24" fmla="*/ 0 w 21471"/>
                <a:gd name="T25" fmla="*/ 0 h 21600"/>
                <a:gd name="T26" fmla="*/ 0 w 21471"/>
                <a:gd name="T27" fmla="*/ 0 h 21600"/>
                <a:gd name="T28" fmla="*/ 0 w 21471"/>
                <a:gd name="T29" fmla="*/ 0 h 21600"/>
                <a:gd name="T30" fmla="*/ 0 w 21471"/>
                <a:gd name="T31" fmla="*/ 0 h 21600"/>
                <a:gd name="T32" fmla="*/ 0 w 21471"/>
                <a:gd name="T33" fmla="*/ 0 h 21600"/>
                <a:gd name="T34" fmla="*/ 0 w 21471"/>
                <a:gd name="T35" fmla="*/ 0 h 21600"/>
                <a:gd name="T36" fmla="*/ 0 w 21471"/>
                <a:gd name="T37" fmla="*/ 0 h 21600"/>
                <a:gd name="T38" fmla="*/ 0 w 21471"/>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71" h="21600">
                  <a:moveTo>
                    <a:pt x="21471" y="19054"/>
                  </a:moveTo>
                  <a:cubicBezTo>
                    <a:pt x="21471" y="19054"/>
                    <a:pt x="21453" y="17550"/>
                    <a:pt x="17605" y="16182"/>
                  </a:cubicBezTo>
                  <a:cubicBezTo>
                    <a:pt x="15742" y="15518"/>
                    <a:pt x="12975" y="13809"/>
                    <a:pt x="8879" y="13221"/>
                  </a:cubicBezTo>
                  <a:cubicBezTo>
                    <a:pt x="9926" y="12323"/>
                    <a:pt x="10720" y="10919"/>
                    <a:pt x="11535" y="9255"/>
                  </a:cubicBezTo>
                  <a:cubicBezTo>
                    <a:pt x="12007" y="8291"/>
                    <a:pt x="11927" y="7470"/>
                    <a:pt x="11927" y="6301"/>
                  </a:cubicBezTo>
                  <a:cubicBezTo>
                    <a:pt x="11927" y="5435"/>
                    <a:pt x="12129" y="4048"/>
                    <a:pt x="11862" y="3286"/>
                  </a:cubicBezTo>
                  <a:cubicBezTo>
                    <a:pt x="10957" y="711"/>
                    <a:pt x="8675" y="0"/>
                    <a:pt x="6000" y="0"/>
                  </a:cubicBezTo>
                  <a:cubicBezTo>
                    <a:pt x="3324" y="0"/>
                    <a:pt x="1039" y="714"/>
                    <a:pt x="137" y="3295"/>
                  </a:cubicBezTo>
                  <a:cubicBezTo>
                    <a:pt x="-129" y="4055"/>
                    <a:pt x="75" y="5439"/>
                    <a:pt x="75" y="6302"/>
                  </a:cubicBezTo>
                  <a:cubicBezTo>
                    <a:pt x="75" y="7473"/>
                    <a:pt x="-5" y="8298"/>
                    <a:pt x="469" y="9264"/>
                  </a:cubicBezTo>
                  <a:cubicBezTo>
                    <a:pt x="1142" y="10633"/>
                    <a:pt x="1789" y="11815"/>
                    <a:pt x="2574" y="12690"/>
                  </a:cubicBezTo>
                  <a:cubicBezTo>
                    <a:pt x="7111" y="14881"/>
                    <a:pt x="7535" y="17307"/>
                    <a:pt x="7544" y="18077"/>
                  </a:cubicBezTo>
                  <a:lnTo>
                    <a:pt x="7544" y="18090"/>
                  </a:lnTo>
                  <a:lnTo>
                    <a:pt x="7544" y="18102"/>
                  </a:lnTo>
                  <a:lnTo>
                    <a:pt x="7544" y="21597"/>
                  </a:lnTo>
                  <a:lnTo>
                    <a:pt x="7544" y="21600"/>
                  </a:lnTo>
                  <a:lnTo>
                    <a:pt x="21470" y="21599"/>
                  </a:lnTo>
                  <a:lnTo>
                    <a:pt x="21470" y="19054"/>
                  </a:lnTo>
                  <a:lnTo>
                    <a:pt x="21471" y="19054"/>
                  </a:lnTo>
                  <a:close/>
                  <a:moveTo>
                    <a:pt x="21471" y="190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5" name="AutoShape 452"/>
            <p:cNvSpPr/>
            <p:nvPr/>
          </p:nvSpPr>
          <p:spPr bwMode="auto">
            <a:xfrm>
              <a:off x="0" y="72"/>
              <a:ext cx="160" cy="202"/>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70" h="21600">
                  <a:moveTo>
                    <a:pt x="13940" y="18086"/>
                  </a:moveTo>
                  <a:lnTo>
                    <a:pt x="13940" y="18072"/>
                  </a:lnTo>
                  <a:cubicBezTo>
                    <a:pt x="13950" y="17309"/>
                    <a:pt x="14371" y="14916"/>
                    <a:pt x="18830" y="12738"/>
                  </a:cubicBezTo>
                  <a:cubicBezTo>
                    <a:pt x="19647" y="11854"/>
                    <a:pt x="20318" y="10647"/>
                    <a:pt x="21003" y="9254"/>
                  </a:cubicBezTo>
                  <a:cubicBezTo>
                    <a:pt x="21477" y="8291"/>
                    <a:pt x="21396" y="7469"/>
                    <a:pt x="21396" y="6300"/>
                  </a:cubicBezTo>
                  <a:cubicBezTo>
                    <a:pt x="21396" y="5435"/>
                    <a:pt x="21600" y="4048"/>
                    <a:pt x="21331" y="3286"/>
                  </a:cubicBezTo>
                  <a:cubicBezTo>
                    <a:pt x="20423" y="711"/>
                    <a:pt x="18134" y="0"/>
                    <a:pt x="15449" y="0"/>
                  </a:cubicBezTo>
                  <a:cubicBezTo>
                    <a:pt x="12763" y="0"/>
                    <a:pt x="10471" y="714"/>
                    <a:pt x="9566" y="3295"/>
                  </a:cubicBezTo>
                  <a:cubicBezTo>
                    <a:pt x="9299" y="4055"/>
                    <a:pt x="9503" y="5438"/>
                    <a:pt x="9503" y="6301"/>
                  </a:cubicBezTo>
                  <a:cubicBezTo>
                    <a:pt x="9503" y="7472"/>
                    <a:pt x="9424" y="8298"/>
                    <a:pt x="9899" y="9263"/>
                  </a:cubicBezTo>
                  <a:cubicBezTo>
                    <a:pt x="10724" y="10935"/>
                    <a:pt x="11507" y="12337"/>
                    <a:pt x="12555" y="13231"/>
                  </a:cubicBezTo>
                  <a:cubicBezTo>
                    <a:pt x="8478" y="13828"/>
                    <a:pt x="5723" y="15526"/>
                    <a:pt x="3864" y="16187"/>
                  </a:cubicBezTo>
                  <a:cubicBezTo>
                    <a:pt x="17" y="17556"/>
                    <a:pt x="0" y="19054"/>
                    <a:pt x="0" y="19054"/>
                  </a:cubicBezTo>
                  <a:lnTo>
                    <a:pt x="0" y="21600"/>
                  </a:lnTo>
                  <a:lnTo>
                    <a:pt x="13940" y="21598"/>
                  </a:lnTo>
                  <a:lnTo>
                    <a:pt x="13940" y="18101"/>
                  </a:lnTo>
                  <a:lnTo>
                    <a:pt x="13940" y="18086"/>
                  </a:lnTo>
                  <a:close/>
                  <a:moveTo>
                    <a:pt x="13940" y="180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AutoShape 453"/>
            <p:cNvSpPr/>
            <p:nvPr/>
          </p:nvSpPr>
          <p:spPr bwMode="auto">
            <a:xfrm>
              <a:off x="127" y="0"/>
              <a:ext cx="318" cy="2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1"/>
                  </a:moveTo>
                  <a:cubicBezTo>
                    <a:pt x="17590" y="15518"/>
                    <a:pt x="15654" y="13809"/>
                    <a:pt x="12789" y="13221"/>
                  </a:cubicBezTo>
                  <a:cubicBezTo>
                    <a:pt x="13522" y="12323"/>
                    <a:pt x="14076" y="10920"/>
                    <a:pt x="14647" y="9256"/>
                  </a:cubicBezTo>
                  <a:cubicBezTo>
                    <a:pt x="14978" y="8292"/>
                    <a:pt x="14921" y="7470"/>
                    <a:pt x="14921" y="6300"/>
                  </a:cubicBezTo>
                  <a:cubicBezTo>
                    <a:pt x="14921" y="5435"/>
                    <a:pt x="15063" y="4049"/>
                    <a:pt x="14876" y="3287"/>
                  </a:cubicBezTo>
                  <a:cubicBezTo>
                    <a:pt x="14244" y="711"/>
                    <a:pt x="12646" y="0"/>
                    <a:pt x="10774" y="0"/>
                  </a:cubicBezTo>
                  <a:cubicBezTo>
                    <a:pt x="8902" y="0"/>
                    <a:pt x="7302" y="714"/>
                    <a:pt x="6671" y="3294"/>
                  </a:cubicBezTo>
                  <a:cubicBezTo>
                    <a:pt x="6485" y="4055"/>
                    <a:pt x="6628" y="5438"/>
                    <a:pt x="6628" y="6300"/>
                  </a:cubicBezTo>
                  <a:cubicBezTo>
                    <a:pt x="6628" y="7474"/>
                    <a:pt x="6572" y="8297"/>
                    <a:pt x="6904" y="9263"/>
                  </a:cubicBezTo>
                  <a:cubicBezTo>
                    <a:pt x="7479" y="10935"/>
                    <a:pt x="8025" y="12336"/>
                    <a:pt x="8756" y="13231"/>
                  </a:cubicBezTo>
                  <a:cubicBezTo>
                    <a:pt x="5913" y="13829"/>
                    <a:pt x="3991" y="15526"/>
                    <a:pt x="2696" y="16187"/>
                  </a:cubicBezTo>
                  <a:cubicBezTo>
                    <a:pt x="13" y="17556"/>
                    <a:pt x="0" y="19054"/>
                    <a:pt x="0" y="19054"/>
                  </a:cubicBezTo>
                  <a:lnTo>
                    <a:pt x="0" y="21600"/>
                  </a:lnTo>
                  <a:lnTo>
                    <a:pt x="21600" y="21597"/>
                  </a:lnTo>
                  <a:lnTo>
                    <a:pt x="21600" y="19054"/>
                  </a:lnTo>
                  <a:cubicBezTo>
                    <a:pt x="21600" y="19054"/>
                    <a:pt x="21587" y="17551"/>
                    <a:pt x="18895" y="16181"/>
                  </a:cubicBezTo>
                  <a:close/>
                  <a:moveTo>
                    <a:pt x="18895" y="161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7" name="文本框 16"/>
          <p:cNvSpPr txBox="1"/>
          <p:nvPr/>
        </p:nvSpPr>
        <p:spPr>
          <a:xfrm>
            <a:off x="2471420" y="3259773"/>
            <a:ext cx="7283450"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就业求职登记招聘服务</a:t>
            </a:r>
            <a:endPar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sp>
        <p:nvSpPr>
          <p:cNvPr id="5" name="文本框 4"/>
          <p:cNvSpPr txBox="1"/>
          <p:nvPr/>
        </p:nvSpPr>
        <p:spPr>
          <a:xfrm>
            <a:off x="4455070" y="4315779"/>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政策内容</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服务方式</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 17"/>
          <p:cNvSpPr txBox="1"/>
          <p:nvPr/>
        </p:nvSpPr>
        <p:spPr>
          <a:xfrm>
            <a:off x="6257861" y="4315780"/>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服务对象</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参与方式</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5"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46"/>
          <p:cNvSpPr txBox="1"/>
          <p:nvPr/>
        </p:nvSpPr>
        <p:spPr>
          <a:xfrm>
            <a:off x="718820" y="992505"/>
            <a:ext cx="10634980" cy="5281295"/>
          </a:xfrm>
          <a:prstGeom prst="rect">
            <a:avLst/>
          </a:prstGeom>
          <a:noFill/>
        </p:spPr>
        <p:txBody>
          <a:bodyPr wrap="square" lIns="49634" tIns="24817" rIns="49634" bIns="24817" rtlCol="0">
            <a:spAutoFit/>
          </a:bodyPr>
          <a:lstStyle/>
          <a:p>
            <a:pPr indent="457200" algn="just" fontAlgn="auto">
              <a:lnSpc>
                <a:spcPct val="17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聚焦企业需求，组织定制式现场招聘。在做好疫情防控前提下，因地制宜开展小规模、定制化招聘活动，提供针对性招聘用工服务。创新招聘活动组织形式，紧紧围绕695项省重点建设项目，根据不同企业需求开展行业、中小微企业、紧缺工种专场招聘会。组织“公共就业服务进校园”、“退役军人精准帮扶活动”、乡村招聘大集等定向招聘活动，分群体、分专业提供岗位信息。针对企业急需招聘需求，开展“即时快招”现场招聘活动，提供招聘、面试“一站式”快办服务。聚焦精准对接，打造不断线网上服务。紧密配合线下招聘活动，开设招聘月活动线上专场专区，实现线上招聘活动不停歇。广泛运用自媒体等新兴媒介，开展直播带岗、远程面试等新型招聘活动，推动劳动者与企业全方位对接。依托登记失业人员信息、离校未就业毕业生实名登记信息、退役军人就业台账、线上线下求职登记信息，运用智能技术向求职者推送岗位信息，推进求职招聘精准对接。</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1.</a:t>
            </a:r>
            <a:r>
              <a:rPr lang="zh-CN" altLang="en-US" sz="3200" dirty="0">
                <a:solidFill>
                  <a:srgbClr val="BE0100"/>
                </a:solidFill>
                <a:latin typeface="思源黑体 CN Bold" panose="020B0800000000000000" pitchFamily="34" charset="-122"/>
                <a:ea typeface="思源黑体 CN Bold" panose="020B0800000000000000" pitchFamily="34" charset="-122"/>
              </a:rPr>
              <a:t>政策内容</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文本框 67"/>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2.</a:t>
            </a:r>
            <a:r>
              <a:rPr lang="zh-CN" altLang="en-US" sz="3200" dirty="0">
                <a:solidFill>
                  <a:srgbClr val="BE0100"/>
                </a:solidFill>
                <a:latin typeface="思源黑体 CN Bold" panose="020B0800000000000000" pitchFamily="34" charset="-122"/>
                <a:ea typeface="思源黑体 CN Bold" panose="020B0800000000000000" pitchFamily="34" charset="-122"/>
              </a:rPr>
              <a:t>服务对象</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91" name="矩形 10"/>
          <p:cNvSpPr>
            <a:spLocks noChangeArrowheads="1"/>
          </p:cNvSpPr>
          <p:nvPr/>
        </p:nvSpPr>
        <p:spPr bwMode="auto">
          <a:xfrm>
            <a:off x="1249045" y="1111885"/>
            <a:ext cx="4488815" cy="4266565"/>
          </a:xfrm>
          <a:prstGeom prst="rect">
            <a:avLst/>
          </a:prstGeom>
          <a:blipFill dpi="0" rotWithShape="1">
            <a:blip r:embed="rId1"/>
            <a:srcRect/>
            <a:stretch>
              <a:fillRect/>
            </a:stretch>
          </a:blipFill>
          <a:ln>
            <a:noFill/>
          </a:ln>
        </p:spPr>
        <p:txBody>
          <a:bodyPr anchor="ctr"/>
          <a:lstStyle/>
          <a:p>
            <a:pPr algn="ctr">
              <a:buFont typeface="Arial" panose="020B0604020202020204" pitchFamily="34" charset="0"/>
              <a:buNone/>
            </a:pPr>
            <a:endParaRPr lang="zh-CN" altLang="en-US">
              <a:solidFill>
                <a:srgbClr val="FFFFFF"/>
              </a:solidFill>
              <a:latin typeface="思源黑体 CN Bold" panose="020B0800000000000000" pitchFamily="34" charset="-122"/>
              <a:ea typeface="思源黑体 CN Bold" panose="020B0800000000000000" pitchFamily="34" charset="-122"/>
              <a:sym typeface="宋体" panose="02010600030101010101" pitchFamily="2" charset="-122"/>
            </a:endParaRPr>
          </a:p>
        </p:txBody>
      </p:sp>
      <p:sp>
        <p:nvSpPr>
          <p:cNvPr id="92" name="矩形 91"/>
          <p:cNvSpPr/>
          <p:nvPr/>
        </p:nvSpPr>
        <p:spPr>
          <a:xfrm>
            <a:off x="1249045" y="5378450"/>
            <a:ext cx="4488180" cy="621665"/>
          </a:xfrm>
          <a:prstGeom prst="rect">
            <a:avLst/>
          </a:prstGeom>
          <a:solidFill>
            <a:srgbClr val="BE01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rPr>
              <a:t>线 上 招 聘 会</a:t>
            </a:r>
            <a:endPar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endParaRPr>
          </a:p>
        </p:txBody>
      </p:sp>
      <p:grpSp>
        <p:nvGrpSpPr>
          <p:cNvPr id="28" name="组合 27"/>
          <p:cNvGrpSpPr/>
          <p:nvPr/>
        </p:nvGrpSpPr>
        <p:grpSpPr>
          <a:xfrm>
            <a:off x="6393253" y="2010486"/>
            <a:ext cx="607910" cy="608068"/>
            <a:chOff x="1383944" y="5742671"/>
            <a:chExt cx="507111" cy="507243"/>
          </a:xfrm>
        </p:grpSpPr>
        <p:sp>
          <p:nvSpPr>
            <p:cNvPr id="29" name="Shape 982"/>
            <p:cNvSpPr/>
            <p:nvPr/>
          </p:nvSpPr>
          <p:spPr>
            <a:xfrm>
              <a:off x="1383944" y="5742671"/>
              <a:ext cx="507111" cy="5072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BE0100"/>
            </a:solidFill>
            <a:ln w="12700" cap="flat">
              <a:noFill/>
              <a:miter lim="400000"/>
            </a:ln>
            <a:effectLst/>
          </p:spPr>
          <p:txBody>
            <a:bodyPr wrap="square" lIns="50800" tIns="50800" rIns="50800" bIns="50800" numCol="1" anchor="ctr">
              <a:noAutofit/>
            </a:bodyPr>
            <a:lstStyle/>
            <a:p>
              <a:pPr defTabSz="228600">
                <a:lnSpc>
                  <a:spcPct val="150000"/>
                </a:lnSpc>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000">
                <a:solidFill>
                  <a:srgbClr val="FFFFFF"/>
                </a:solidFill>
                <a:effectLst>
                  <a:outerShdw blurRad="38100" dist="12700" dir="5400000" rotWithShape="0">
                    <a:srgbClr val="000000">
                      <a:alpha val="50000"/>
                    </a:srgbClr>
                  </a:outerShdw>
                </a:effectLst>
                <a:latin typeface="思源黑体 CN Bold" panose="020B0800000000000000" pitchFamily="34" charset="-122"/>
                <a:ea typeface="思源黑体 CN Bold" panose="020B0800000000000000" pitchFamily="34" charset="-122"/>
                <a:cs typeface="Source Sans Pro Light"/>
                <a:sym typeface="Source Sans Pro Light"/>
              </a:endParaRPr>
            </a:p>
          </p:txBody>
        </p:sp>
        <p:sp>
          <p:nvSpPr>
            <p:cNvPr id="30" name="Shape 983"/>
            <p:cNvSpPr/>
            <p:nvPr/>
          </p:nvSpPr>
          <p:spPr>
            <a:xfrm>
              <a:off x="1539212" y="5893410"/>
              <a:ext cx="196574" cy="205765"/>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rgbClr val="FFFFFF"/>
            </a:solidFill>
            <a:ln w="12700" cap="flat">
              <a:noFill/>
              <a:miter lim="400000"/>
            </a:ln>
            <a:effectLst/>
          </p:spPr>
          <p:txBody>
            <a:bodyPr wrap="square" lIns="43656" tIns="43656" rIns="43656" bIns="43656" numCol="1" anchor="ctr">
              <a:noAutofit/>
            </a:bodyPr>
            <a:lstStyle/>
            <a:p>
              <a:pPr defTabSz="228600">
                <a:lnSpc>
                  <a:spcPct val="150000"/>
                </a:lnSpc>
                <a:defRPr sz="3000">
                  <a:solidFill>
                    <a:srgbClr val="FFFFFF"/>
                  </a:solidFill>
                  <a:effectLst>
                    <a:outerShdw blurRad="38100" dist="12700" dir="5400000" rotWithShape="0">
                      <a:srgbClr val="000000">
                        <a:alpha val="50000"/>
                      </a:srgbClr>
                    </a:outerShdw>
                  </a:effectLst>
                  <a:latin typeface="Source Sans Pro Light"/>
                  <a:ea typeface="Source Sans Pro Light"/>
                  <a:cs typeface="Source Sans Pro Light"/>
                  <a:sym typeface="Source Sans Pro Light"/>
                </a:defRPr>
              </a:pPr>
              <a:endParaRPr sz="2000">
                <a:solidFill>
                  <a:srgbClr val="FFFFFF"/>
                </a:solidFill>
                <a:effectLst>
                  <a:outerShdw blurRad="38100" dist="12700" dir="5400000" rotWithShape="0">
                    <a:srgbClr val="000000">
                      <a:alpha val="50000"/>
                    </a:srgbClr>
                  </a:outerShdw>
                </a:effectLst>
                <a:latin typeface="思源黑体 CN Bold" panose="020B0800000000000000" pitchFamily="34" charset="-122"/>
                <a:ea typeface="思源黑体 CN Bold" panose="020B0800000000000000" pitchFamily="34" charset="-122"/>
                <a:cs typeface="Source Sans Pro Light"/>
                <a:sym typeface="Source Sans Pro Light"/>
              </a:endParaRPr>
            </a:p>
          </p:txBody>
        </p:sp>
      </p:grpSp>
      <p:sp>
        <p:nvSpPr>
          <p:cNvPr id="31" name="文本框 30"/>
          <p:cNvSpPr txBox="1"/>
          <p:nvPr/>
        </p:nvSpPr>
        <p:spPr>
          <a:xfrm>
            <a:off x="7120294" y="2743699"/>
            <a:ext cx="3750234" cy="2168525"/>
          </a:xfrm>
          <a:prstGeom prst="rect">
            <a:avLst/>
          </a:prstGeom>
          <a:noFill/>
        </p:spPr>
        <p:txBody>
          <a:bodyPr wrap="square" rtlCol="0">
            <a:spAutoFit/>
          </a:bodyPr>
          <a:lstStyle/>
          <a:p>
            <a:pPr>
              <a:lnSpc>
                <a:spcPct val="15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1、高校毕业生、退役军人、脱贫劳动力、登记失业人员、农民工、残疾人等各类求职人员。</a:t>
            </a:r>
            <a:endParaRPr lang="zh-CN" altLang="en-US" dirty="0">
              <a:solidFill>
                <a:srgbClr val="444444"/>
              </a:solidFill>
              <a:latin typeface="思源黑体 CN Bold" panose="020B0800000000000000" pitchFamily="34" charset="-122"/>
              <a:ea typeface="思源黑体 CN Bold" panose="020B0800000000000000" pitchFamily="34" charset="-122"/>
            </a:endParaRPr>
          </a:p>
          <a:p>
            <a:pPr>
              <a:lnSpc>
                <a:spcPct val="15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2、民营企业、中小微企业等各类用人单位。</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32" name="文本框 31"/>
          <p:cNvSpPr txBox="1"/>
          <p:nvPr/>
        </p:nvSpPr>
        <p:spPr>
          <a:xfrm>
            <a:off x="7120295" y="1935804"/>
            <a:ext cx="1969630" cy="645160"/>
          </a:xfrm>
          <a:prstGeom prst="rect">
            <a:avLst/>
          </a:prstGeom>
          <a:noFill/>
        </p:spPr>
        <p:txBody>
          <a:bodyPr wrap="square" rtlCol="0">
            <a:spAutoFit/>
          </a:bodyPr>
          <a:lstStyle/>
          <a:p>
            <a:pPr>
              <a:lnSpc>
                <a:spcPct val="150000"/>
              </a:lnSpc>
              <a:defRPr/>
            </a:pPr>
            <a:r>
              <a:rPr lang="zh-CN" altLang="en-US" sz="2400" b="1" dirty="0">
                <a:solidFill>
                  <a:srgbClr val="BE0100"/>
                </a:solidFill>
                <a:latin typeface="思源黑体 CN Bold" panose="020B0800000000000000" pitchFamily="34" charset="-122"/>
                <a:ea typeface="思源黑体 CN Bold" panose="020B0800000000000000" pitchFamily="34" charset="-122"/>
              </a:rPr>
              <a:t>服务对象</a:t>
            </a:r>
            <a:endParaRPr lang="zh-CN" altLang="en-US" sz="2400" b="1"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barn(inVertical)">
                                      <p:cBhvr>
                                        <p:cTn id="7" dur="500"/>
                                        <p:tgtEl>
                                          <p:spTgt spid="6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fade">
                                      <p:cBhvr>
                                        <p:cTn id="11" dur="250"/>
                                        <p:tgtEl>
                                          <p:spTgt spid="91"/>
                                        </p:tgtEl>
                                      </p:cBhvr>
                                    </p:animEffect>
                                    <p:anim calcmode="lin" valueType="num">
                                      <p:cBhvr>
                                        <p:cTn id="12" dur="250" fill="hold"/>
                                        <p:tgtEl>
                                          <p:spTgt spid="91"/>
                                        </p:tgtEl>
                                        <p:attrNameLst>
                                          <p:attrName>ppt_x</p:attrName>
                                        </p:attrNameLst>
                                      </p:cBhvr>
                                      <p:tavLst>
                                        <p:tav tm="0">
                                          <p:val>
                                            <p:strVal val="#ppt_x"/>
                                          </p:val>
                                        </p:tav>
                                        <p:tav tm="100000">
                                          <p:val>
                                            <p:strVal val="#ppt_x"/>
                                          </p:val>
                                        </p:tav>
                                      </p:tavLst>
                                    </p:anim>
                                    <p:anim calcmode="lin" valueType="num">
                                      <p:cBhvr>
                                        <p:cTn id="13" dur="250" fill="hold"/>
                                        <p:tgtEl>
                                          <p:spTgt spid="9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fade">
                                      <p:cBhvr>
                                        <p:cTn id="16" dur="1000"/>
                                        <p:tgtEl>
                                          <p:spTgt spid="92"/>
                                        </p:tgtEl>
                                      </p:cBhvr>
                                    </p:animEffect>
                                    <p:anim calcmode="lin" valueType="num">
                                      <p:cBhvr>
                                        <p:cTn id="17" dur="1000" fill="hold"/>
                                        <p:tgtEl>
                                          <p:spTgt spid="92"/>
                                        </p:tgtEl>
                                        <p:attrNameLst>
                                          <p:attrName>ppt_x</p:attrName>
                                        </p:attrNameLst>
                                      </p:cBhvr>
                                      <p:tavLst>
                                        <p:tav tm="0">
                                          <p:val>
                                            <p:strVal val="#ppt_x"/>
                                          </p:val>
                                        </p:tav>
                                        <p:tav tm="100000">
                                          <p:val>
                                            <p:strVal val="#ppt_x"/>
                                          </p:val>
                                        </p:tav>
                                      </p:tavLst>
                                    </p:anim>
                                    <p:anim calcmode="lin" valueType="num">
                                      <p:cBhvr>
                                        <p:cTn id="18" dur="1000" fill="hold"/>
                                        <p:tgtEl>
                                          <p:spTgt spid="92"/>
                                        </p:tgtEl>
                                        <p:attrNameLst>
                                          <p:attrName>ppt_y</p:attrName>
                                        </p:attrNameLst>
                                      </p:cBhvr>
                                      <p:tavLst>
                                        <p:tav tm="0">
                                          <p:val>
                                            <p:strVal val="#ppt_y+.1"/>
                                          </p:val>
                                        </p:tav>
                                        <p:tav tm="100000">
                                          <p:val>
                                            <p:strVal val="#ppt_y"/>
                                          </p:val>
                                        </p:tav>
                                      </p:tavLst>
                                    </p:anim>
                                  </p:childTnLst>
                                </p:cTn>
                              </p:par>
                              <p:par>
                                <p:cTn id="19" presetID="16" presetClass="entr" presetSubtype="21"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barn(inVertical)">
                                      <p:cBhvr>
                                        <p:cTn id="21" dur="500"/>
                                        <p:tgtEl>
                                          <p:spTgt spid="28"/>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barn(inVertical)">
                                      <p:cBhvr>
                                        <p:cTn id="24" dur="500"/>
                                        <p:tgtEl>
                                          <p:spTgt spid="32"/>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arn(inVertical)">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91" grpId="0" bldLvl="0" animBg="1"/>
      <p:bldP spid="92" grpId="0" bldLvl="0" animBg="1"/>
      <p:bldP spid="31" grpId="0"/>
      <p:bldP spid="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800020" y="5031301"/>
            <a:ext cx="4017387" cy="460375"/>
          </a:xfrm>
          <a:prstGeom prst="rect">
            <a:avLst/>
          </a:prstGeom>
          <a:noFill/>
        </p:spPr>
        <p:txBody>
          <a:bodyPr wrap="square" rtlCol="0" anchor="ctr" anchorCtr="0">
            <a:spAutoFit/>
          </a:bodyPr>
          <a:lstStyle/>
          <a:p>
            <a:pPr algn="l"/>
            <a:r>
              <a:rPr lang="zh-CN" altLang="en-US" sz="2400" dirty="0">
                <a:latin typeface="思源黑体 CN Bold" panose="020B0800000000000000" pitchFamily="34" charset="-122"/>
                <a:ea typeface="思源黑体 CN Bold" panose="020B0800000000000000" pitchFamily="34" charset="-122"/>
              </a:rPr>
              <a:t>免费职业技能培训</a:t>
            </a:r>
            <a:endParaRPr lang="zh-CN" altLang="en-US" sz="2400" dirty="0">
              <a:latin typeface="思源黑体 CN Bold" panose="020B0800000000000000" pitchFamily="34" charset="-122"/>
              <a:ea typeface="思源黑体 CN Bold" panose="020B0800000000000000" pitchFamily="34" charset="-122"/>
            </a:endParaRPr>
          </a:p>
        </p:txBody>
      </p:sp>
      <p:sp>
        <p:nvSpPr>
          <p:cNvPr id="8" name="矩形 7"/>
          <p:cNvSpPr/>
          <p:nvPr/>
        </p:nvSpPr>
        <p:spPr>
          <a:xfrm>
            <a:off x="0" y="0"/>
            <a:ext cx="5134708" cy="6858000"/>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10" name="文本框 9"/>
          <p:cNvSpPr txBox="1"/>
          <p:nvPr/>
        </p:nvSpPr>
        <p:spPr>
          <a:xfrm>
            <a:off x="2101850" y="2463800"/>
            <a:ext cx="622300" cy="1076325"/>
          </a:xfrm>
          <a:prstGeom prst="rect">
            <a:avLst/>
          </a:prstGeom>
          <a:noFill/>
        </p:spPr>
        <p:txBody>
          <a:bodyPr wrap="square" rtlCol="0" anchor="ctr" anchorCtr="0">
            <a:spAutoFit/>
          </a:bodyPr>
          <a:lstStyle/>
          <a:p>
            <a:pPr algn="l"/>
            <a:r>
              <a:rPr lang="zh-CN" altLang="en-US" sz="3200" dirty="0">
                <a:solidFill>
                  <a:schemeClr val="bg1"/>
                </a:solidFill>
                <a:latin typeface="思源黑体 CN Bold" panose="020B0800000000000000" pitchFamily="34" charset="-122"/>
                <a:ea typeface="思源黑体 CN Bold" panose="020B0800000000000000" pitchFamily="34" charset="-122"/>
              </a:rPr>
              <a:t>目    录</a:t>
            </a:r>
            <a:endParaRPr lang="zh-CN" altLang="en-US" sz="3200" dirty="0">
              <a:solidFill>
                <a:schemeClr val="bg1"/>
              </a:solidFill>
              <a:latin typeface="思源黑体 CN Bold" panose="020B0800000000000000" pitchFamily="34" charset="-122"/>
              <a:ea typeface="思源黑体 CN Bold" panose="020B0800000000000000" pitchFamily="34" charset="-122"/>
            </a:endParaRPr>
          </a:p>
        </p:txBody>
      </p:sp>
      <p:sp>
        <p:nvSpPr>
          <p:cNvPr id="48" name="文本框 47"/>
          <p:cNvSpPr txBox="1"/>
          <p:nvPr/>
        </p:nvSpPr>
        <p:spPr>
          <a:xfrm>
            <a:off x="6701596" y="1083269"/>
            <a:ext cx="4017387" cy="460375"/>
          </a:xfrm>
          <a:prstGeom prst="rect">
            <a:avLst/>
          </a:prstGeom>
          <a:noFill/>
        </p:spPr>
        <p:txBody>
          <a:bodyPr wrap="square" rtlCol="0" anchor="ctr" anchorCtr="0">
            <a:spAutoFit/>
          </a:bodyPr>
          <a:lstStyle/>
          <a:p>
            <a:pPr algn="l"/>
            <a:r>
              <a:rPr lang="zh-CN" altLang="en-US" sz="2400" dirty="0">
                <a:latin typeface="思源黑体 CN Bold" panose="020B0800000000000000" pitchFamily="34" charset="-122"/>
                <a:ea typeface="思源黑体 CN Bold" panose="020B0800000000000000" pitchFamily="34" charset="-122"/>
              </a:rPr>
              <a:t>创业担保贷款申请</a:t>
            </a:r>
            <a:endParaRPr lang="zh-CN" altLang="en-US" sz="2400" dirty="0">
              <a:latin typeface="思源黑体 CN Bold" panose="020B0800000000000000" pitchFamily="34" charset="-122"/>
              <a:ea typeface="思源黑体 CN Bold" panose="020B0800000000000000" pitchFamily="34" charset="-122"/>
            </a:endParaRPr>
          </a:p>
        </p:txBody>
      </p:sp>
      <p:sp>
        <p:nvSpPr>
          <p:cNvPr id="49" name="MH_Others_2"/>
          <p:cNvSpPr txBox="1"/>
          <p:nvPr>
            <p:custDataLst>
              <p:tags r:id="rId1"/>
            </p:custDataLst>
          </p:nvPr>
        </p:nvSpPr>
        <p:spPr>
          <a:xfrm>
            <a:off x="1240001" y="3569194"/>
            <a:ext cx="2346166" cy="369332"/>
          </a:xfrm>
          <a:prstGeom prst="rect">
            <a:avLst/>
          </a:prstGeom>
          <a:noFill/>
        </p:spPr>
        <p:txBody>
          <a:bodyPr wrap="square" lIns="0" tIns="0" rIns="0" bIns="0">
            <a:spAutoFit/>
          </a:bodyPr>
          <a:lstStyle/>
          <a:p>
            <a:pPr algn="ctr">
              <a:defRPr/>
            </a:pPr>
            <a:r>
              <a:rPr lang="en-US" altLang="zh-CN" sz="2400" dirty="0">
                <a:solidFill>
                  <a:schemeClr val="bg1"/>
                </a:solidFill>
                <a:latin typeface="思源黑体 CN Bold" panose="020B0800000000000000" pitchFamily="34" charset="-122"/>
                <a:ea typeface="思源黑体 CN Bold" panose="020B0800000000000000" pitchFamily="34" charset="-122"/>
                <a:sym typeface="Arial" panose="020B0604020202020204" pitchFamily="34" charset="0"/>
              </a:rPr>
              <a:t>CONTENTS</a:t>
            </a:r>
            <a:endParaRPr lang="zh-CN" altLang="en-US" sz="2400" dirty="0">
              <a:solidFill>
                <a:schemeClr val="bg1"/>
              </a:solidFill>
              <a:latin typeface="思源黑体 CN Bold" panose="020B0800000000000000" pitchFamily="34" charset="-122"/>
              <a:ea typeface="思源黑体 CN Bold" panose="020B0800000000000000" pitchFamily="34" charset="-122"/>
              <a:sym typeface="Arial" panose="020B0604020202020204" pitchFamily="34" charset="0"/>
            </a:endParaRPr>
          </a:p>
        </p:txBody>
      </p:sp>
      <p:sp>
        <p:nvSpPr>
          <p:cNvPr id="50" name="文本框 49"/>
          <p:cNvSpPr txBox="1"/>
          <p:nvPr/>
        </p:nvSpPr>
        <p:spPr>
          <a:xfrm>
            <a:off x="6701596" y="2351314"/>
            <a:ext cx="4017387" cy="460375"/>
          </a:xfrm>
          <a:prstGeom prst="rect">
            <a:avLst/>
          </a:prstGeom>
          <a:noFill/>
        </p:spPr>
        <p:txBody>
          <a:bodyPr wrap="square" rtlCol="0" anchor="ctr" anchorCtr="0">
            <a:spAutoFit/>
          </a:bodyPr>
          <a:lstStyle/>
          <a:p>
            <a:pPr algn="l"/>
            <a:r>
              <a:rPr lang="zh-CN" altLang="en-US" sz="2400" dirty="0">
                <a:latin typeface="思源黑体 CN Bold" panose="020B0800000000000000" pitchFamily="34" charset="-122"/>
                <a:ea typeface="思源黑体 CN Bold" panose="020B0800000000000000" pitchFamily="34" charset="-122"/>
              </a:rPr>
              <a:t>入驻创业孵化基地</a:t>
            </a:r>
            <a:endParaRPr lang="zh-CN" altLang="en-US" sz="2400" dirty="0">
              <a:latin typeface="思源黑体 CN Bold" panose="020B0800000000000000" pitchFamily="34" charset="-122"/>
              <a:ea typeface="思源黑体 CN Bold" panose="020B0800000000000000" pitchFamily="34" charset="-122"/>
            </a:endParaRPr>
          </a:p>
        </p:txBody>
      </p:sp>
      <p:sp>
        <p:nvSpPr>
          <p:cNvPr id="51" name="文本框 50"/>
          <p:cNvSpPr txBox="1"/>
          <p:nvPr/>
        </p:nvSpPr>
        <p:spPr>
          <a:xfrm>
            <a:off x="6701596" y="3611586"/>
            <a:ext cx="4017387" cy="460375"/>
          </a:xfrm>
          <a:prstGeom prst="rect">
            <a:avLst/>
          </a:prstGeom>
          <a:noFill/>
        </p:spPr>
        <p:txBody>
          <a:bodyPr wrap="square" rtlCol="0" anchor="ctr" anchorCtr="0">
            <a:spAutoFit/>
          </a:bodyPr>
          <a:lstStyle/>
          <a:p>
            <a:pPr algn="l"/>
            <a:r>
              <a:rPr lang="zh-CN" altLang="en-US" sz="2400" dirty="0">
                <a:latin typeface="思源黑体 CN Bold" panose="020B0800000000000000" pitchFamily="34" charset="-122"/>
                <a:ea typeface="思源黑体 CN Bold" panose="020B0800000000000000" pitchFamily="34" charset="-122"/>
                <a:sym typeface="+mn-ea"/>
              </a:rPr>
              <a:t>就业求职登记招聘服务</a:t>
            </a:r>
            <a:endParaRPr lang="zh-CN" altLang="en-US" sz="2400" dirty="0">
              <a:latin typeface="思源黑体 CN Bold" panose="020B0800000000000000" pitchFamily="34" charset="-122"/>
              <a:ea typeface="思源黑体 CN Bold" panose="020B0800000000000000" pitchFamily="34" charset="-122"/>
            </a:endParaRPr>
          </a:p>
        </p:txBody>
      </p:sp>
      <p:sp>
        <p:nvSpPr>
          <p:cNvPr id="56" name="MH_Number_1"/>
          <p:cNvSpPr/>
          <p:nvPr>
            <p:custDataLst>
              <p:tags r:id="rId2"/>
            </p:custDataLst>
          </p:nvPr>
        </p:nvSpPr>
        <p:spPr>
          <a:xfrm>
            <a:off x="5832083" y="983794"/>
            <a:ext cx="560224" cy="560224"/>
          </a:xfrm>
          <a:prstGeom prst="ellipse">
            <a:avLst/>
          </a:prstGeom>
          <a:solidFill>
            <a:srgbClr val="BE0100"/>
          </a:solidFill>
          <a:ln w="28575" cap="flat" cmpd="sng" algn="ctr">
            <a:solidFill>
              <a:sysClr val="window" lastClr="FFFFFF"/>
            </a:solidFill>
            <a:prstDash val="solid"/>
          </a:ln>
          <a:effectLst>
            <a:outerShdw blurRad="203200" dist="114300" dir="2700000" algn="tl" rotWithShape="0">
              <a:prstClr val="black">
                <a:alpha val="40000"/>
              </a:prstClr>
            </a:outerShdw>
          </a:effectLst>
        </p:spPr>
        <p:txBody>
          <a:bodyPr wrap="squar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rPr>
              <a:t>1</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endParaRPr>
          </a:p>
        </p:txBody>
      </p:sp>
      <p:sp>
        <p:nvSpPr>
          <p:cNvPr id="57" name="MH_Number_2"/>
          <p:cNvSpPr/>
          <p:nvPr>
            <p:custDataLst>
              <p:tags r:id="rId3"/>
            </p:custDataLst>
          </p:nvPr>
        </p:nvSpPr>
        <p:spPr>
          <a:xfrm>
            <a:off x="5832083" y="2396578"/>
            <a:ext cx="560224" cy="560224"/>
          </a:xfrm>
          <a:prstGeom prst="ellipse">
            <a:avLst/>
          </a:prstGeom>
          <a:solidFill>
            <a:srgbClr val="BE0100"/>
          </a:solidFill>
          <a:ln w="28575" cap="flat" cmpd="sng" algn="ctr">
            <a:solidFill>
              <a:sysClr val="window" lastClr="FFFFFF"/>
            </a:solidFill>
            <a:prstDash val="solid"/>
          </a:ln>
          <a:effectLst>
            <a:outerShdw blurRad="203200" dist="114300" dir="2700000" algn="tl" rotWithShape="0">
              <a:prstClr val="black">
                <a:alpha val="40000"/>
              </a:prstClr>
            </a:outerShdw>
          </a:effectLst>
        </p:spPr>
        <p:txBody>
          <a:bodyPr wrap="squar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rPr>
              <a:t>2</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endParaRPr>
          </a:p>
        </p:txBody>
      </p:sp>
      <p:sp>
        <p:nvSpPr>
          <p:cNvPr id="58" name="MH_Number_3"/>
          <p:cNvSpPr/>
          <p:nvPr>
            <p:custDataLst>
              <p:tags r:id="rId4"/>
            </p:custDataLst>
          </p:nvPr>
        </p:nvSpPr>
        <p:spPr>
          <a:xfrm>
            <a:off x="5832083" y="3633898"/>
            <a:ext cx="560224" cy="560224"/>
          </a:xfrm>
          <a:prstGeom prst="ellipse">
            <a:avLst/>
          </a:prstGeom>
          <a:solidFill>
            <a:srgbClr val="BE0100"/>
          </a:solidFill>
          <a:ln w="28575" cap="flat" cmpd="sng" algn="ctr">
            <a:solidFill>
              <a:sysClr val="window" lastClr="FFFFFF"/>
            </a:solidFill>
            <a:prstDash val="solid"/>
          </a:ln>
          <a:effectLst>
            <a:outerShdw blurRad="203200" dist="114300" dir="2700000" algn="tl" rotWithShape="0">
              <a:prstClr val="black">
                <a:alpha val="40000"/>
              </a:prstClr>
            </a:outerShdw>
          </a:effectLst>
        </p:spPr>
        <p:txBody>
          <a:bodyPr wrap="squar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rPr>
              <a:t>3</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endParaRPr>
          </a:p>
        </p:txBody>
      </p:sp>
      <p:sp>
        <p:nvSpPr>
          <p:cNvPr id="59" name="MH_Number_4"/>
          <p:cNvSpPr/>
          <p:nvPr>
            <p:custDataLst>
              <p:tags r:id="rId5"/>
            </p:custDataLst>
          </p:nvPr>
        </p:nvSpPr>
        <p:spPr>
          <a:xfrm>
            <a:off x="5832081" y="4931617"/>
            <a:ext cx="560224" cy="560224"/>
          </a:xfrm>
          <a:prstGeom prst="ellipse">
            <a:avLst/>
          </a:prstGeom>
          <a:solidFill>
            <a:srgbClr val="BE0100"/>
          </a:solidFill>
          <a:ln w="28575" cap="flat" cmpd="sng" algn="ctr">
            <a:solidFill>
              <a:sysClr val="window" lastClr="FFFFFF"/>
            </a:solidFill>
            <a:prstDash val="solid"/>
          </a:ln>
          <a:effectLst>
            <a:outerShdw blurRad="203200" dist="114300" dir="2700000" algn="tl" rotWithShape="0">
              <a:prstClr val="black">
                <a:alpha val="40000"/>
              </a:prstClr>
            </a:outerShdw>
          </a:effectLst>
        </p:spPr>
        <p:txBody>
          <a:bodyPr wrap="square" lIns="0" tIns="0" rIns="0" bIns="0"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rPr>
              <a:t>4</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Times New Roman" panose="02020603050405020304" pitchFamily="18"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56" presetClass="entr" presetSubtype="0" fill="hold" grpId="0" nodeType="withEffect">
                                  <p:stCondLst>
                                    <p:cond delay="0"/>
                                  </p:stCondLst>
                                  <p:iterate type="lt">
                                    <p:tmPct val="10000"/>
                                  </p:iterate>
                                  <p:childTnLst>
                                    <p:set>
                                      <p:cBhvr>
                                        <p:cTn id="11" dur="1" fill="hold">
                                          <p:stCondLst>
                                            <p:cond delay="0"/>
                                          </p:stCondLst>
                                        </p:cTn>
                                        <p:tgtEl>
                                          <p:spTgt spid="49"/>
                                        </p:tgtEl>
                                        <p:attrNameLst>
                                          <p:attrName>style.visibility</p:attrName>
                                        </p:attrNameLst>
                                      </p:cBhvr>
                                      <p:to>
                                        <p:strVal val="visible"/>
                                      </p:to>
                                    </p:set>
                                    <p:anim by="(-#ppt_w*2)" calcmode="lin" valueType="num">
                                      <p:cBhvr rctx="PPT">
                                        <p:cTn id="12" dur="500" autoRev="1" fill="hold">
                                          <p:stCondLst>
                                            <p:cond delay="0"/>
                                          </p:stCondLst>
                                        </p:cTn>
                                        <p:tgtEl>
                                          <p:spTgt spid="49"/>
                                        </p:tgtEl>
                                        <p:attrNameLst>
                                          <p:attrName>ppt_w</p:attrName>
                                        </p:attrNameLst>
                                      </p:cBhvr>
                                    </p:anim>
                                    <p:anim by="(#ppt_w*0.50)" calcmode="lin" valueType="num">
                                      <p:cBhvr>
                                        <p:cTn id="13" dur="500" decel="50000" autoRev="1" fill="hold">
                                          <p:stCondLst>
                                            <p:cond delay="0"/>
                                          </p:stCondLst>
                                        </p:cTn>
                                        <p:tgtEl>
                                          <p:spTgt spid="49"/>
                                        </p:tgtEl>
                                        <p:attrNameLst>
                                          <p:attrName>ppt_x</p:attrName>
                                        </p:attrNameLst>
                                      </p:cBhvr>
                                    </p:anim>
                                    <p:anim from="(-#ppt_h/2)" to="(#ppt_y)" calcmode="lin" valueType="num">
                                      <p:cBhvr>
                                        <p:cTn id="14" dur="1000" fill="hold">
                                          <p:stCondLst>
                                            <p:cond delay="0"/>
                                          </p:stCondLst>
                                        </p:cTn>
                                        <p:tgtEl>
                                          <p:spTgt spid="49"/>
                                        </p:tgtEl>
                                        <p:attrNameLst>
                                          <p:attrName>ppt_y</p:attrName>
                                        </p:attrNameLst>
                                      </p:cBhvr>
                                    </p:anim>
                                    <p:animRot by="21600000">
                                      <p:cBhvr>
                                        <p:cTn id="15" dur="1000" fill="hold">
                                          <p:stCondLst>
                                            <p:cond delay="0"/>
                                          </p:stCondLst>
                                        </p:cTn>
                                        <p:tgtEl>
                                          <p:spTgt spid="4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p:cTn id="20" dur="500" fill="hold"/>
                                        <p:tgtEl>
                                          <p:spTgt spid="56"/>
                                        </p:tgtEl>
                                        <p:attrNameLst>
                                          <p:attrName>ppt_w</p:attrName>
                                        </p:attrNameLst>
                                      </p:cBhvr>
                                      <p:tavLst>
                                        <p:tav tm="0">
                                          <p:val>
                                            <p:fltVal val="0"/>
                                          </p:val>
                                        </p:tav>
                                        <p:tav tm="100000">
                                          <p:val>
                                            <p:strVal val="#ppt_w"/>
                                          </p:val>
                                        </p:tav>
                                      </p:tavLst>
                                    </p:anim>
                                    <p:anim calcmode="lin" valueType="num">
                                      <p:cBhvr>
                                        <p:cTn id="21" dur="500" fill="hold"/>
                                        <p:tgtEl>
                                          <p:spTgt spid="56"/>
                                        </p:tgtEl>
                                        <p:attrNameLst>
                                          <p:attrName>ppt_h</p:attrName>
                                        </p:attrNameLst>
                                      </p:cBhvr>
                                      <p:tavLst>
                                        <p:tav tm="0">
                                          <p:val>
                                            <p:fltVal val="0"/>
                                          </p:val>
                                        </p:tav>
                                        <p:tav tm="100000">
                                          <p:val>
                                            <p:strVal val="#ppt_h"/>
                                          </p:val>
                                        </p:tav>
                                      </p:tavLst>
                                    </p:anim>
                                    <p:animEffect transition="in" filter="fade">
                                      <p:cBhvr>
                                        <p:cTn id="22" dur="500"/>
                                        <p:tgtEl>
                                          <p:spTgt spid="5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Effect transition="in" filter="fade">
                                      <p:cBhvr>
                                        <p:cTn id="27" dur="500"/>
                                        <p:tgtEl>
                                          <p:spTgt spid="5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p:cTn id="30" dur="500" fill="hold"/>
                                        <p:tgtEl>
                                          <p:spTgt spid="58"/>
                                        </p:tgtEl>
                                        <p:attrNameLst>
                                          <p:attrName>ppt_w</p:attrName>
                                        </p:attrNameLst>
                                      </p:cBhvr>
                                      <p:tavLst>
                                        <p:tav tm="0">
                                          <p:val>
                                            <p:fltVal val="0"/>
                                          </p:val>
                                        </p:tav>
                                        <p:tav tm="100000">
                                          <p:val>
                                            <p:strVal val="#ppt_w"/>
                                          </p:val>
                                        </p:tav>
                                      </p:tavLst>
                                    </p:anim>
                                    <p:anim calcmode="lin" valueType="num">
                                      <p:cBhvr>
                                        <p:cTn id="31" dur="500" fill="hold"/>
                                        <p:tgtEl>
                                          <p:spTgt spid="58"/>
                                        </p:tgtEl>
                                        <p:attrNameLst>
                                          <p:attrName>ppt_h</p:attrName>
                                        </p:attrNameLst>
                                      </p:cBhvr>
                                      <p:tavLst>
                                        <p:tav tm="0">
                                          <p:val>
                                            <p:fltVal val="0"/>
                                          </p:val>
                                        </p:tav>
                                        <p:tav tm="100000">
                                          <p:val>
                                            <p:strVal val="#ppt_h"/>
                                          </p:val>
                                        </p:tav>
                                      </p:tavLst>
                                    </p:anim>
                                    <p:animEffect transition="in" filter="fade">
                                      <p:cBhvr>
                                        <p:cTn id="32" dur="500"/>
                                        <p:tgtEl>
                                          <p:spTgt spid="58"/>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ppt_w</p:attrName>
                                        </p:attrNameLst>
                                      </p:cBhvr>
                                      <p:tavLst>
                                        <p:tav tm="0">
                                          <p:val>
                                            <p:fltVal val="0"/>
                                          </p:val>
                                        </p:tav>
                                        <p:tav tm="100000">
                                          <p:val>
                                            <p:strVal val="#ppt_w"/>
                                          </p:val>
                                        </p:tav>
                                      </p:tavLst>
                                    </p:anim>
                                    <p:anim calcmode="lin" valueType="num">
                                      <p:cBhvr>
                                        <p:cTn id="36" dur="500" fill="hold"/>
                                        <p:tgtEl>
                                          <p:spTgt spid="59"/>
                                        </p:tgtEl>
                                        <p:attrNameLst>
                                          <p:attrName>ppt_h</p:attrName>
                                        </p:attrNameLst>
                                      </p:cBhvr>
                                      <p:tavLst>
                                        <p:tav tm="0">
                                          <p:val>
                                            <p:fltVal val="0"/>
                                          </p:val>
                                        </p:tav>
                                        <p:tav tm="100000">
                                          <p:val>
                                            <p:strVal val="#ppt_h"/>
                                          </p:val>
                                        </p:tav>
                                      </p:tavLst>
                                    </p:anim>
                                    <p:animEffect transition="in" filter="fade">
                                      <p:cBhvr>
                                        <p:cTn id="37" dur="500"/>
                                        <p:tgtEl>
                                          <p:spTgt spid="59"/>
                                        </p:tgtEl>
                                      </p:cBhvr>
                                    </p:animEffect>
                                  </p:childTnLst>
                                </p:cTn>
                              </p:par>
                              <p:par>
                                <p:cTn id="38" presetID="42"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1000"/>
                                        <p:tgtEl>
                                          <p:spTgt spid="51"/>
                                        </p:tgtEl>
                                      </p:cBhvr>
                                    </p:animEffect>
                                    <p:anim calcmode="lin" valueType="num">
                                      <p:cBhvr>
                                        <p:cTn id="41" dur="1000" fill="hold"/>
                                        <p:tgtEl>
                                          <p:spTgt spid="51"/>
                                        </p:tgtEl>
                                        <p:attrNameLst>
                                          <p:attrName>ppt_x</p:attrName>
                                        </p:attrNameLst>
                                      </p:cBhvr>
                                      <p:tavLst>
                                        <p:tav tm="0">
                                          <p:val>
                                            <p:strVal val="#ppt_x"/>
                                          </p:val>
                                        </p:tav>
                                        <p:tav tm="100000">
                                          <p:val>
                                            <p:strVal val="#ppt_x"/>
                                          </p:val>
                                        </p:tav>
                                      </p:tavLst>
                                    </p:anim>
                                    <p:anim calcmode="lin" valueType="num">
                                      <p:cBhvr>
                                        <p:cTn id="42" dur="1000" fill="hold"/>
                                        <p:tgtEl>
                                          <p:spTgt spid="5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1000"/>
                                        <p:tgtEl>
                                          <p:spTgt spid="48"/>
                                        </p:tgtEl>
                                      </p:cBhvr>
                                    </p:animEffect>
                                    <p:anim calcmode="lin" valueType="num">
                                      <p:cBhvr>
                                        <p:cTn id="51" dur="1000" fill="hold"/>
                                        <p:tgtEl>
                                          <p:spTgt spid="48"/>
                                        </p:tgtEl>
                                        <p:attrNameLst>
                                          <p:attrName>ppt_x</p:attrName>
                                        </p:attrNameLst>
                                      </p:cBhvr>
                                      <p:tavLst>
                                        <p:tav tm="0">
                                          <p:val>
                                            <p:strVal val="#ppt_x"/>
                                          </p:val>
                                        </p:tav>
                                        <p:tav tm="100000">
                                          <p:val>
                                            <p:strVal val="#ppt_x"/>
                                          </p:val>
                                        </p:tav>
                                      </p:tavLst>
                                    </p:anim>
                                    <p:anim calcmode="lin" valueType="num">
                                      <p:cBhvr>
                                        <p:cTn id="52" dur="1000" fill="hold"/>
                                        <p:tgtEl>
                                          <p:spTgt spid="4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48" grpId="0"/>
      <p:bldP spid="49" grpId="0"/>
      <p:bldP spid="50" grpId="0"/>
      <p:bldP spid="51" grpId="0"/>
      <p:bldP spid="56" grpId="0" animBg="1"/>
      <p:bldP spid="57" grpId="0" animBg="1"/>
      <p:bldP spid="58" grpId="0" animBg="1"/>
      <p:bldP spid="5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137795" y="29528"/>
            <a:ext cx="9338945"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3.</a:t>
            </a:r>
            <a:r>
              <a:rPr lang="zh-CN" altLang="en-US" sz="3200" dirty="0">
                <a:solidFill>
                  <a:srgbClr val="BE0100"/>
                </a:solidFill>
                <a:latin typeface="思源黑体 CN Bold" panose="020B0800000000000000" pitchFamily="34" charset="-122"/>
                <a:ea typeface="思源黑体 CN Bold" panose="020B0800000000000000" pitchFamily="34" charset="-122"/>
              </a:rPr>
              <a:t>服务方式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93" name="文本框 92"/>
          <p:cNvSpPr txBox="1"/>
          <p:nvPr/>
        </p:nvSpPr>
        <p:spPr>
          <a:xfrm>
            <a:off x="7018529" y="1483189"/>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服务方式</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4" name="矩形 93"/>
          <p:cNvSpPr/>
          <p:nvPr/>
        </p:nvSpPr>
        <p:spPr>
          <a:xfrm>
            <a:off x="6408420" y="2112645"/>
            <a:ext cx="5098415" cy="3636010"/>
          </a:xfrm>
          <a:prstGeom prst="rect">
            <a:avLst/>
          </a:prstGeom>
        </p:spPr>
        <p:txBody>
          <a:bodyPr wrap="square">
            <a:spAutoFit/>
          </a:bodyPr>
          <a:lstStyle/>
          <a:p>
            <a:pPr algn="just">
              <a:lnSpc>
                <a:spcPct val="16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采用互联网线上发布和线下依托商圈、社区等相结合的方式开展招聘会，打造用工单位和人才精准对接的服务平台。以网络招聘会为主，依托各网络平台和我中心的微信公众号，及时向社会发布招聘信息。现场招聘会按照区党委、政府统一安排，行动期间严格遵守当地疫情防控、安全生产等要求，根据实际需要灵活多样组织活动，稳妥有序开展。</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grpSp>
        <p:nvGrpSpPr>
          <p:cNvPr id="11" name="组合 10"/>
          <p:cNvGrpSpPr/>
          <p:nvPr/>
        </p:nvGrpSpPr>
        <p:grpSpPr>
          <a:xfrm>
            <a:off x="6428910" y="1347220"/>
            <a:ext cx="598984" cy="598984"/>
            <a:chOff x="7212329" y="943952"/>
            <a:chExt cx="598984" cy="598984"/>
          </a:xfrm>
        </p:grpSpPr>
        <p:sp>
          <p:nvSpPr>
            <p:cNvPr id="12" name="椭圆 11"/>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13"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91" name="矩形 10"/>
          <p:cNvSpPr>
            <a:spLocks noChangeArrowheads="1"/>
          </p:cNvSpPr>
          <p:nvPr/>
        </p:nvSpPr>
        <p:spPr bwMode="auto">
          <a:xfrm>
            <a:off x="856826" y="1473746"/>
            <a:ext cx="5239174" cy="3910508"/>
          </a:xfrm>
          <a:prstGeom prst="rect">
            <a:avLst/>
          </a:prstGeom>
          <a:blipFill dpi="0" rotWithShape="1">
            <a:blip r:embed="rId1"/>
            <a:srcRect/>
            <a:stretch>
              <a:fillRect/>
            </a:stretch>
          </a:blipFill>
          <a:ln>
            <a:noFill/>
          </a:ln>
        </p:spPr>
        <p:txBody>
          <a:bodyPr anchor="ctr"/>
          <a:p>
            <a:pPr algn="ctr">
              <a:buFont typeface="Arial" panose="020B0604020202020204" pitchFamily="34" charset="0"/>
              <a:buNone/>
            </a:pPr>
            <a:endParaRPr lang="zh-CN" altLang="en-US">
              <a:solidFill>
                <a:srgbClr val="FFFFFF"/>
              </a:solidFill>
              <a:latin typeface="思源黑体 CN Bold" panose="020B0800000000000000" pitchFamily="34" charset="-122"/>
              <a:ea typeface="思源黑体 CN Bold" panose="020B0800000000000000" pitchFamily="34" charset="-122"/>
              <a:sym typeface="宋体" panose="02010600030101010101" pitchFamily="2" charset="-122"/>
            </a:endParaRPr>
          </a:p>
        </p:txBody>
      </p:sp>
      <p:sp>
        <p:nvSpPr>
          <p:cNvPr id="92" name="矩形 91"/>
          <p:cNvSpPr/>
          <p:nvPr/>
        </p:nvSpPr>
        <p:spPr>
          <a:xfrm>
            <a:off x="856826" y="5080029"/>
            <a:ext cx="5239174" cy="720042"/>
          </a:xfrm>
          <a:prstGeom prst="rect">
            <a:avLst/>
          </a:prstGeom>
          <a:solidFill>
            <a:srgbClr val="BE0100"/>
          </a:solidFill>
          <a:ln w="25400" cap="flat" cmpd="sng" algn="ctr">
            <a:noFill/>
            <a:prstDash val="solid"/>
          </a:ln>
          <a:effectLst/>
        </p:spPr>
        <p:txBody>
          <a:bodyPr rtlCol="0" anchor="ctr"/>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rPr>
              <a:t>大 型 公 益 现 场 招 聘 会</a:t>
            </a:r>
            <a:endParaRPr kumimoji="0" lang="zh-CN" altLang="en-US" sz="2400" b="1" i="0" u="none" strike="noStrike" kern="0" cap="none" spc="0" normalizeH="0" baseline="0" noProof="0" dirty="0">
              <a:ln>
                <a:noFill/>
              </a:ln>
              <a:solidFill>
                <a:srgbClr val="FFFFFF"/>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barn(inVertical)">
                                      <p:cBhvr>
                                        <p:cTn id="7" dur="500"/>
                                        <p:tgtEl>
                                          <p:spTgt spid="9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barn(inVertical)">
                                      <p:cBhvr>
                                        <p:cTn id="10" dur="500"/>
                                        <p:tgtEl>
                                          <p:spTgt spid="94"/>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91"/>
                                        </p:tgtEl>
                                        <p:attrNameLst>
                                          <p:attrName>style.visibility</p:attrName>
                                        </p:attrNameLst>
                                      </p:cBhvr>
                                      <p:to>
                                        <p:strVal val="visible"/>
                                      </p:to>
                                    </p:set>
                                    <p:animEffect transition="in" filter="fade">
                                      <p:cBhvr>
                                        <p:cTn id="17" dur="250"/>
                                        <p:tgtEl>
                                          <p:spTgt spid="91"/>
                                        </p:tgtEl>
                                      </p:cBhvr>
                                    </p:animEffect>
                                    <p:anim calcmode="lin" valueType="num">
                                      <p:cBhvr>
                                        <p:cTn id="18" dur="250" fill="hold"/>
                                        <p:tgtEl>
                                          <p:spTgt spid="91"/>
                                        </p:tgtEl>
                                        <p:attrNameLst>
                                          <p:attrName>ppt_x</p:attrName>
                                        </p:attrNameLst>
                                      </p:cBhvr>
                                      <p:tavLst>
                                        <p:tav tm="0">
                                          <p:val>
                                            <p:strVal val="#ppt_x"/>
                                          </p:val>
                                        </p:tav>
                                        <p:tav tm="100000">
                                          <p:val>
                                            <p:strVal val="#ppt_x"/>
                                          </p:val>
                                        </p:tav>
                                      </p:tavLst>
                                    </p:anim>
                                    <p:anim calcmode="lin" valueType="num">
                                      <p:cBhvr>
                                        <p:cTn id="19" dur="250" fill="hold"/>
                                        <p:tgtEl>
                                          <p:spTgt spid="9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1000"/>
                                        <p:tgtEl>
                                          <p:spTgt spid="92"/>
                                        </p:tgtEl>
                                      </p:cBhvr>
                                    </p:animEffect>
                                    <p:anim calcmode="lin" valueType="num">
                                      <p:cBhvr>
                                        <p:cTn id="23" dur="1000" fill="hold"/>
                                        <p:tgtEl>
                                          <p:spTgt spid="92"/>
                                        </p:tgtEl>
                                        <p:attrNameLst>
                                          <p:attrName>ppt_x</p:attrName>
                                        </p:attrNameLst>
                                      </p:cBhvr>
                                      <p:tavLst>
                                        <p:tav tm="0">
                                          <p:val>
                                            <p:strVal val="#ppt_x"/>
                                          </p:val>
                                        </p:tav>
                                        <p:tav tm="100000">
                                          <p:val>
                                            <p:strVal val="#ppt_x"/>
                                          </p:val>
                                        </p:tav>
                                      </p:tavLst>
                                    </p:anim>
                                    <p:anim calcmode="lin" valueType="num">
                                      <p:cBhvr>
                                        <p:cTn id="24"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1" grpId="0" bldLvl="0" animBg="1"/>
      <p:bldP spid="92"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137795" y="29528"/>
            <a:ext cx="9338945"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4.</a:t>
            </a:r>
            <a:r>
              <a:rPr lang="zh-CN" altLang="en-US" sz="3200" dirty="0">
                <a:solidFill>
                  <a:srgbClr val="BE0100"/>
                </a:solidFill>
                <a:latin typeface="思源黑体 CN Bold" panose="020B0800000000000000" pitchFamily="34" charset="-122"/>
                <a:ea typeface="思源黑体 CN Bold" panose="020B0800000000000000" pitchFamily="34" charset="-122"/>
              </a:rPr>
              <a:t>参与方式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grpSp>
        <p:nvGrpSpPr>
          <p:cNvPr id="87" name="组合 86"/>
          <p:cNvGrpSpPr/>
          <p:nvPr/>
        </p:nvGrpSpPr>
        <p:grpSpPr>
          <a:xfrm>
            <a:off x="1000295" y="1077980"/>
            <a:ext cx="598984" cy="598984"/>
            <a:chOff x="7212329" y="943952"/>
            <a:chExt cx="598984" cy="598984"/>
          </a:xfrm>
        </p:grpSpPr>
        <p:sp>
          <p:nvSpPr>
            <p:cNvPr id="88" name="椭圆 87"/>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89"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97" name="文本框 96"/>
          <p:cNvSpPr txBox="1"/>
          <p:nvPr/>
        </p:nvSpPr>
        <p:spPr>
          <a:xfrm>
            <a:off x="1630123" y="1146639"/>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参与方式</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8" name="矩形 97"/>
          <p:cNvSpPr/>
          <p:nvPr/>
        </p:nvSpPr>
        <p:spPr>
          <a:xfrm>
            <a:off x="986155" y="1783715"/>
            <a:ext cx="10332720" cy="4548505"/>
          </a:xfrm>
          <a:prstGeom prst="rect">
            <a:avLst/>
          </a:prstGeom>
        </p:spPr>
        <p:txBody>
          <a:bodyPr wrap="square">
            <a:spAutoFit/>
          </a:bodyPr>
          <a:lstStyle/>
          <a:p>
            <a:pPr algn="just">
              <a:lnSpc>
                <a:spcPct val="230000"/>
              </a:lnSpc>
              <a:defRPr/>
            </a:pPr>
            <a:r>
              <a:rPr lang="zh-CN" altLang="en-US" b="1" dirty="0">
                <a:solidFill>
                  <a:srgbClr val="444444"/>
                </a:solidFill>
                <a:latin typeface="思源黑体 CN Bold" panose="020B0800000000000000" pitchFamily="34" charset="-122"/>
                <a:ea typeface="思源黑体 CN Bold" panose="020B0800000000000000" pitchFamily="34" charset="-122"/>
              </a:rPr>
              <a:t>用工企业：</a:t>
            </a:r>
            <a:endParaRPr lang="zh-CN" altLang="en-US" dirty="0">
              <a:solidFill>
                <a:srgbClr val="444444"/>
              </a:solidFill>
              <a:latin typeface="思源黑体 CN Bold" panose="020B0800000000000000" pitchFamily="34" charset="-122"/>
              <a:ea typeface="思源黑体 CN Bold" panose="020B0800000000000000" pitchFamily="34" charset="-122"/>
            </a:endParaRPr>
          </a:p>
          <a:p>
            <a:pPr indent="457200" algn="just" fontAlgn="auto">
              <a:lnSpc>
                <a:spcPct val="2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企业需进行用工岗位信息登记，可将本单位的：营业执照副本照片或扫描件；法人身份证照片或扫描件；招聘信息word电子版(含公司简介、招聘岗位、招聘人数、薪资福利、联系方式等）发送至我中心邮箱，经我中心工作人员审核无误后进行发布。</a:t>
            </a:r>
            <a:endParaRPr lang="zh-CN" altLang="en-US" dirty="0">
              <a:solidFill>
                <a:srgbClr val="444444"/>
              </a:solidFill>
              <a:latin typeface="思源黑体 CN Bold" panose="020B0800000000000000" pitchFamily="34" charset="-122"/>
              <a:ea typeface="思源黑体 CN Bold" panose="020B0800000000000000" pitchFamily="34" charset="-122"/>
            </a:endParaRPr>
          </a:p>
          <a:p>
            <a:pPr algn="just">
              <a:lnSpc>
                <a:spcPct val="230000"/>
              </a:lnSpc>
              <a:defRPr/>
            </a:pPr>
            <a:r>
              <a:rPr lang="zh-CN" altLang="en-US" b="1" dirty="0">
                <a:solidFill>
                  <a:srgbClr val="444444"/>
                </a:solidFill>
                <a:latin typeface="思源黑体 CN Bold" panose="020B0800000000000000" pitchFamily="34" charset="-122"/>
                <a:ea typeface="思源黑体 CN Bold" panose="020B0800000000000000" pitchFamily="34" charset="-122"/>
              </a:rPr>
              <a:t>求职者：</a:t>
            </a:r>
            <a:endParaRPr lang="zh-CN" altLang="en-US" dirty="0">
              <a:solidFill>
                <a:srgbClr val="444444"/>
              </a:solidFill>
              <a:latin typeface="思源黑体 CN Bold" panose="020B0800000000000000" pitchFamily="34" charset="-122"/>
              <a:ea typeface="思源黑体 CN Bold" panose="020B0800000000000000" pitchFamily="34" charset="-122"/>
            </a:endParaRPr>
          </a:p>
          <a:p>
            <a:pPr indent="457200" algn="just" fontAlgn="auto">
              <a:lnSpc>
                <a:spcPct val="2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各类求职者可关注我中心微信公众号“长安区就业服务中心”，招聘信息将不定时通过公众号发布，具体线下招聘会的活动开展时间也将通过公众号发布，也可电话咨询相关招聘信息。</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arn(inVertical)">
                                      <p:cBhvr>
                                        <p:cTn id="7" dur="500"/>
                                        <p:tgtEl>
                                          <p:spTgt spid="8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barn(inVertical)">
                                      <p:cBhvr>
                                        <p:cTn id="10" dur="500"/>
                                        <p:tgtEl>
                                          <p:spTgt spid="97"/>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8"/>
                                        </p:tgtEl>
                                        <p:attrNameLst>
                                          <p:attrName>style.visibility</p:attrName>
                                        </p:attrNameLst>
                                      </p:cBhvr>
                                      <p:to>
                                        <p:strVal val="visible"/>
                                      </p:to>
                                    </p:set>
                                    <p:animEffect transition="in" filter="barn(inVertical)">
                                      <p:cBhvr>
                                        <p:cTn id="13"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5.</a:t>
            </a:r>
            <a:r>
              <a:rPr lang="zh-CN" altLang="en-US" sz="3200" dirty="0">
                <a:solidFill>
                  <a:srgbClr val="BE0100"/>
                </a:solidFill>
                <a:latin typeface="思源黑体 CN Bold" panose="020B0800000000000000" pitchFamily="34" charset="-122"/>
                <a:ea typeface="思源黑体 CN Bold" panose="020B0800000000000000" pitchFamily="34" charset="-122"/>
              </a:rPr>
              <a:t>文件依据</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43" name="文本框 42"/>
          <p:cNvSpPr txBox="1"/>
          <p:nvPr/>
        </p:nvSpPr>
        <p:spPr>
          <a:xfrm>
            <a:off x="2993390" y="1570990"/>
            <a:ext cx="8743950"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《关于开展2022年石家庄市就业援助月专项活动的实施方案》(石人社字〔2022〕1号)</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4" name="六边形 43"/>
          <p:cNvSpPr/>
          <p:nvPr/>
        </p:nvSpPr>
        <p:spPr>
          <a:xfrm>
            <a:off x="2040995" y="1378294"/>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01</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6" name="文本框 45"/>
          <p:cNvSpPr txBox="1"/>
          <p:nvPr/>
        </p:nvSpPr>
        <p:spPr>
          <a:xfrm>
            <a:off x="2993390" y="4164965"/>
            <a:ext cx="874458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《关于在全市开展2022年民营企业招聘月活动的通知》(石人社字〔2022〕42号)</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7" name="六边形 46"/>
          <p:cNvSpPr/>
          <p:nvPr/>
        </p:nvSpPr>
        <p:spPr>
          <a:xfrm>
            <a:off x="2040995" y="3972250"/>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03</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9" name="文本框 48"/>
          <p:cNvSpPr txBox="1"/>
          <p:nvPr/>
        </p:nvSpPr>
        <p:spPr>
          <a:xfrm>
            <a:off x="2993390" y="2807335"/>
            <a:ext cx="756856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《关于在全省开展2022年春风行动的通知》(冀人社字〔2022〕16号)</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50" name="六边形 49"/>
          <p:cNvSpPr/>
          <p:nvPr/>
        </p:nvSpPr>
        <p:spPr>
          <a:xfrm>
            <a:off x="2040978" y="2614639"/>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02</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52" name="文本框 51"/>
          <p:cNvSpPr txBox="1"/>
          <p:nvPr/>
        </p:nvSpPr>
        <p:spPr>
          <a:xfrm>
            <a:off x="2993390" y="5425440"/>
            <a:ext cx="8841740"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《关于在全省开展2022年“百日千万网络招聘专项行动”的通知》(冀人社函〔2022〕82号)</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53" name="六边形 52"/>
          <p:cNvSpPr/>
          <p:nvPr/>
        </p:nvSpPr>
        <p:spPr>
          <a:xfrm>
            <a:off x="2040978" y="5232725"/>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04</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arn(inVertical)">
                                      <p:cBhvr>
                                        <p:cTn id="10" dur="500"/>
                                        <p:tgtEl>
                                          <p:spTgt spid="4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barn(inVertical)">
                                      <p:cBhvr>
                                        <p:cTn id="13" dur="500"/>
                                        <p:tgtEl>
                                          <p:spTgt spid="4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barn(inVertical)">
                                      <p:cBhvr>
                                        <p:cTn id="16" dur="500"/>
                                        <p:tgtEl>
                                          <p:spTgt spid="4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barn(inVertical)">
                                      <p:cBhvr>
                                        <p:cTn id="1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43" grpId="0"/>
      <p:bldP spid="46" grpId="0"/>
      <p:bldP spid="49" grpId="0"/>
      <p:bldP spid="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库_组合 4"/>
          <p:cNvGrpSpPr/>
          <p:nvPr>
            <p:custDataLst>
              <p:tags r:id="rId1"/>
            </p:custDataLst>
          </p:nvPr>
        </p:nvGrpSpPr>
        <p:grpSpPr>
          <a:xfrm>
            <a:off x="9502775" y="1709438"/>
            <a:ext cx="2444750" cy="4118275"/>
            <a:chOff x="7961313" y="2457450"/>
            <a:chExt cx="2444750" cy="3370263"/>
          </a:xfrm>
        </p:grpSpPr>
        <p:sp>
          <p:nvSpPr>
            <p:cNvPr id="18" name="矩形 17"/>
            <p:cNvSpPr/>
            <p:nvPr/>
          </p:nvSpPr>
          <p:spPr bwMode="auto">
            <a:xfrm>
              <a:off x="7961313" y="3587750"/>
              <a:ext cx="2444750" cy="2239963"/>
            </a:xfrm>
            <a:prstGeom prst="rect">
              <a:avLst/>
            </a:prstGeom>
            <a:solidFill>
              <a:schemeClr val="bg1"/>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人力资源市场办公室</a:t>
              </a:r>
              <a:endPar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9" name="矩形 18"/>
            <p:cNvSpPr/>
            <p:nvPr/>
          </p:nvSpPr>
          <p:spPr bwMode="auto">
            <a:xfrm>
              <a:off x="7961313" y="2457450"/>
              <a:ext cx="2444750" cy="1130300"/>
            </a:xfrm>
            <a:prstGeom prst="rect">
              <a:avLst/>
            </a:prstGeom>
            <a:solidFill>
              <a:srgbClr val="444444"/>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业务股室</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6" name="PA_库_组合 5"/>
          <p:cNvGrpSpPr/>
          <p:nvPr>
            <p:custDataLst>
              <p:tags r:id="rId2"/>
            </p:custDataLst>
          </p:nvPr>
        </p:nvGrpSpPr>
        <p:grpSpPr>
          <a:xfrm>
            <a:off x="336258" y="1709438"/>
            <a:ext cx="2444750" cy="4118275"/>
            <a:chOff x="1785938" y="2457450"/>
            <a:chExt cx="2444750" cy="3370263"/>
          </a:xfrm>
        </p:grpSpPr>
        <p:sp>
          <p:nvSpPr>
            <p:cNvPr id="15" name="矩形 14"/>
            <p:cNvSpPr/>
            <p:nvPr/>
          </p:nvSpPr>
          <p:spPr bwMode="auto">
            <a:xfrm>
              <a:off x="1785938" y="3587750"/>
              <a:ext cx="2444750" cy="2239963"/>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石家庄市长安区</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就 业 服 务 中 心</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6" name="矩形 15"/>
            <p:cNvSpPr/>
            <p:nvPr/>
          </p:nvSpPr>
          <p:spPr bwMode="auto">
            <a:xfrm>
              <a:off x="1785938" y="2457450"/>
              <a:ext cx="2444750" cy="113506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经办机构</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7" name="PA_库_组合 6"/>
          <p:cNvGrpSpPr/>
          <p:nvPr>
            <p:custDataLst>
              <p:tags r:id="rId3"/>
            </p:custDataLst>
          </p:nvPr>
        </p:nvGrpSpPr>
        <p:grpSpPr>
          <a:xfrm>
            <a:off x="2957847" y="1491175"/>
            <a:ext cx="3095625" cy="4585775"/>
            <a:chOff x="4548188" y="2324100"/>
            <a:chExt cx="3095625" cy="3752850"/>
          </a:xfrm>
        </p:grpSpPr>
        <p:sp>
          <p:nvSpPr>
            <p:cNvPr id="12" name="矩形 11"/>
            <p:cNvSpPr/>
            <p:nvPr/>
          </p:nvSpPr>
          <p:spPr bwMode="auto">
            <a:xfrm>
              <a:off x="4548188" y="3587750"/>
              <a:ext cx="3095625" cy="24892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河北省石家庄市</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长安区建华北大街33号</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3" name="矩形 12"/>
            <p:cNvSpPr/>
            <p:nvPr/>
          </p:nvSpPr>
          <p:spPr bwMode="auto">
            <a:xfrm>
              <a:off x="4548188" y="2324100"/>
              <a:ext cx="3095625" cy="1268413"/>
            </a:xfrm>
            <a:prstGeom prst="rect">
              <a:avLst/>
            </a:prstGeom>
            <a:solidFill>
              <a:srgbClr val="44444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办公地址</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8" name="PA_库_组合 7"/>
          <p:cNvGrpSpPr/>
          <p:nvPr>
            <p:custDataLst>
              <p:tags r:id="rId4"/>
            </p:custDataLst>
          </p:nvPr>
        </p:nvGrpSpPr>
        <p:grpSpPr>
          <a:xfrm>
            <a:off x="6230311" y="1491175"/>
            <a:ext cx="3095625" cy="4585775"/>
            <a:chOff x="4548188" y="2324100"/>
            <a:chExt cx="3095625" cy="3752850"/>
          </a:xfrm>
        </p:grpSpPr>
        <p:sp>
          <p:nvSpPr>
            <p:cNvPr id="9" name="矩形 8"/>
            <p:cNvSpPr/>
            <p:nvPr/>
          </p:nvSpPr>
          <p:spPr bwMode="auto">
            <a:xfrm>
              <a:off x="4548188" y="3587750"/>
              <a:ext cx="3095625" cy="2489200"/>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0311-85050149</a:t>
              </a:r>
              <a:endPar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0" name="矩形 9"/>
            <p:cNvSpPr/>
            <p:nvPr/>
          </p:nvSpPr>
          <p:spPr bwMode="auto">
            <a:xfrm>
              <a:off x="4548188" y="2324100"/>
              <a:ext cx="3095625" cy="126841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联系电话</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sp>
        <p:nvSpPr>
          <p:cNvPr id="21" name="文本框 20"/>
          <p:cNvSpPr txBox="1"/>
          <p:nvPr/>
        </p:nvSpPr>
        <p:spPr>
          <a:xfrm>
            <a:off x="84555" y="5858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6.</a:t>
            </a:r>
            <a:r>
              <a:rPr lang="zh-CN" altLang="en-US" sz="3200" dirty="0">
                <a:solidFill>
                  <a:srgbClr val="BE0100"/>
                </a:solidFill>
                <a:latin typeface="思源黑体 CN Bold" panose="020B0800000000000000" pitchFamily="34" charset="-122"/>
                <a:ea typeface="思源黑体 CN Bold" panose="020B0800000000000000" pitchFamily="34" charset="-122"/>
              </a:rPr>
              <a:t>经办机构信息</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anim calcmode="lin" valueType="num">
                                      <p:cBhvr>
                                        <p:cTn id="18" dur="500" fill="hold"/>
                                        <p:tgtEl>
                                          <p:spTgt spid="7"/>
                                        </p:tgtEl>
                                        <p:attrNameLst>
                                          <p:attrName>ppt_x</p:attrName>
                                        </p:attrNameLst>
                                      </p:cBhvr>
                                      <p:tavLst>
                                        <p:tav tm="0">
                                          <p:val>
                                            <p:fltVal val="0.5"/>
                                          </p:val>
                                        </p:tav>
                                        <p:tav tm="100000">
                                          <p:val>
                                            <p:strVal val="#ppt_x"/>
                                          </p:val>
                                        </p:tav>
                                      </p:tavLst>
                                    </p:anim>
                                    <p:anim calcmode="lin" valueType="num">
                                      <p:cBhvr>
                                        <p:cTn id="19" dur="500" fill="hold"/>
                                        <p:tgtEl>
                                          <p:spTgt spid="7"/>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anim calcmode="lin" valueType="num">
                                      <p:cBhvr>
                                        <p:cTn id="26" dur="500" fill="hold"/>
                                        <p:tgtEl>
                                          <p:spTgt spid="8"/>
                                        </p:tgtEl>
                                        <p:attrNameLst>
                                          <p:attrName>ppt_x</p:attrName>
                                        </p:attrNameLst>
                                      </p:cBhvr>
                                      <p:tavLst>
                                        <p:tav tm="0">
                                          <p:val>
                                            <p:fltVal val="0.5"/>
                                          </p:val>
                                        </p:tav>
                                        <p:tav tm="100000">
                                          <p:val>
                                            <p:strVal val="#ppt_x"/>
                                          </p:val>
                                        </p:tav>
                                      </p:tavLst>
                                    </p:anim>
                                    <p:anim calcmode="lin" valueType="num">
                                      <p:cBhvr>
                                        <p:cTn id="27" dur="500" fill="hold"/>
                                        <p:tgtEl>
                                          <p:spTgt spid="8"/>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16" presetClass="entr" presetSubtype="2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633491" y="-4644976"/>
            <a:ext cx="2925017" cy="12192002"/>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4" name="文本框 3"/>
          <p:cNvSpPr txBox="1"/>
          <p:nvPr/>
        </p:nvSpPr>
        <p:spPr>
          <a:xfrm>
            <a:off x="4407877" y="1990858"/>
            <a:ext cx="3376246"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PART  0</a:t>
            </a:r>
            <a:r>
              <a:rPr kumimoji="0" lang="en-US"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4</a:t>
            </a:r>
            <a:endParaRPr kumimoji="0" lang="en-US"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nvGrpSpPr>
          <p:cNvPr id="13" name="Group 454"/>
          <p:cNvGrpSpPr/>
          <p:nvPr/>
        </p:nvGrpSpPr>
        <p:grpSpPr bwMode="auto">
          <a:xfrm>
            <a:off x="4923028" y="805918"/>
            <a:ext cx="2096749" cy="1012710"/>
            <a:chOff x="0" y="0"/>
            <a:chExt cx="576" cy="277"/>
          </a:xfrm>
          <a:solidFill>
            <a:schemeClr val="bg1"/>
          </a:solidFill>
        </p:grpSpPr>
        <p:sp>
          <p:nvSpPr>
            <p:cNvPr id="14" name="AutoShape 451"/>
            <p:cNvSpPr/>
            <p:nvPr/>
          </p:nvSpPr>
          <p:spPr bwMode="auto">
            <a:xfrm>
              <a:off x="416" y="72"/>
              <a:ext cx="160" cy="202"/>
            </a:xfrm>
            <a:custGeom>
              <a:avLst/>
              <a:gdLst>
                <a:gd name="T0" fmla="*/ 0 w 21471"/>
                <a:gd name="T1" fmla="*/ 0 h 21600"/>
                <a:gd name="T2" fmla="*/ 0 w 21471"/>
                <a:gd name="T3" fmla="*/ 0 h 21600"/>
                <a:gd name="T4" fmla="*/ 0 w 21471"/>
                <a:gd name="T5" fmla="*/ 0 h 21600"/>
                <a:gd name="T6" fmla="*/ 0 w 21471"/>
                <a:gd name="T7" fmla="*/ 0 h 21600"/>
                <a:gd name="T8" fmla="*/ 0 w 21471"/>
                <a:gd name="T9" fmla="*/ 0 h 21600"/>
                <a:gd name="T10" fmla="*/ 0 w 21471"/>
                <a:gd name="T11" fmla="*/ 0 h 21600"/>
                <a:gd name="T12" fmla="*/ 0 w 21471"/>
                <a:gd name="T13" fmla="*/ 0 h 21600"/>
                <a:gd name="T14" fmla="*/ 0 w 21471"/>
                <a:gd name="T15" fmla="*/ 0 h 21600"/>
                <a:gd name="T16" fmla="*/ 0 w 21471"/>
                <a:gd name="T17" fmla="*/ 0 h 21600"/>
                <a:gd name="T18" fmla="*/ 0 w 21471"/>
                <a:gd name="T19" fmla="*/ 0 h 21600"/>
                <a:gd name="T20" fmla="*/ 0 w 21471"/>
                <a:gd name="T21" fmla="*/ 0 h 21600"/>
                <a:gd name="T22" fmla="*/ 0 w 21471"/>
                <a:gd name="T23" fmla="*/ 0 h 21600"/>
                <a:gd name="T24" fmla="*/ 0 w 21471"/>
                <a:gd name="T25" fmla="*/ 0 h 21600"/>
                <a:gd name="T26" fmla="*/ 0 w 21471"/>
                <a:gd name="T27" fmla="*/ 0 h 21600"/>
                <a:gd name="T28" fmla="*/ 0 w 21471"/>
                <a:gd name="T29" fmla="*/ 0 h 21600"/>
                <a:gd name="T30" fmla="*/ 0 w 21471"/>
                <a:gd name="T31" fmla="*/ 0 h 21600"/>
                <a:gd name="T32" fmla="*/ 0 w 21471"/>
                <a:gd name="T33" fmla="*/ 0 h 21600"/>
                <a:gd name="T34" fmla="*/ 0 w 21471"/>
                <a:gd name="T35" fmla="*/ 0 h 21600"/>
                <a:gd name="T36" fmla="*/ 0 w 21471"/>
                <a:gd name="T37" fmla="*/ 0 h 21600"/>
                <a:gd name="T38" fmla="*/ 0 w 21471"/>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71" h="21600">
                  <a:moveTo>
                    <a:pt x="21471" y="19054"/>
                  </a:moveTo>
                  <a:cubicBezTo>
                    <a:pt x="21471" y="19054"/>
                    <a:pt x="21453" y="17550"/>
                    <a:pt x="17605" y="16182"/>
                  </a:cubicBezTo>
                  <a:cubicBezTo>
                    <a:pt x="15742" y="15518"/>
                    <a:pt x="12975" y="13809"/>
                    <a:pt x="8879" y="13221"/>
                  </a:cubicBezTo>
                  <a:cubicBezTo>
                    <a:pt x="9926" y="12323"/>
                    <a:pt x="10720" y="10919"/>
                    <a:pt x="11535" y="9255"/>
                  </a:cubicBezTo>
                  <a:cubicBezTo>
                    <a:pt x="12007" y="8291"/>
                    <a:pt x="11927" y="7470"/>
                    <a:pt x="11927" y="6301"/>
                  </a:cubicBezTo>
                  <a:cubicBezTo>
                    <a:pt x="11927" y="5435"/>
                    <a:pt x="12129" y="4048"/>
                    <a:pt x="11862" y="3286"/>
                  </a:cubicBezTo>
                  <a:cubicBezTo>
                    <a:pt x="10957" y="711"/>
                    <a:pt x="8675" y="0"/>
                    <a:pt x="6000" y="0"/>
                  </a:cubicBezTo>
                  <a:cubicBezTo>
                    <a:pt x="3324" y="0"/>
                    <a:pt x="1039" y="714"/>
                    <a:pt x="137" y="3295"/>
                  </a:cubicBezTo>
                  <a:cubicBezTo>
                    <a:pt x="-129" y="4055"/>
                    <a:pt x="75" y="5439"/>
                    <a:pt x="75" y="6302"/>
                  </a:cubicBezTo>
                  <a:cubicBezTo>
                    <a:pt x="75" y="7473"/>
                    <a:pt x="-5" y="8298"/>
                    <a:pt x="469" y="9264"/>
                  </a:cubicBezTo>
                  <a:cubicBezTo>
                    <a:pt x="1142" y="10633"/>
                    <a:pt x="1789" y="11815"/>
                    <a:pt x="2574" y="12690"/>
                  </a:cubicBezTo>
                  <a:cubicBezTo>
                    <a:pt x="7111" y="14881"/>
                    <a:pt x="7535" y="17307"/>
                    <a:pt x="7544" y="18077"/>
                  </a:cubicBezTo>
                  <a:lnTo>
                    <a:pt x="7544" y="18090"/>
                  </a:lnTo>
                  <a:lnTo>
                    <a:pt x="7544" y="18102"/>
                  </a:lnTo>
                  <a:lnTo>
                    <a:pt x="7544" y="21597"/>
                  </a:lnTo>
                  <a:lnTo>
                    <a:pt x="7544" y="21600"/>
                  </a:lnTo>
                  <a:lnTo>
                    <a:pt x="21470" y="21599"/>
                  </a:lnTo>
                  <a:lnTo>
                    <a:pt x="21470" y="19054"/>
                  </a:lnTo>
                  <a:lnTo>
                    <a:pt x="21471" y="19054"/>
                  </a:lnTo>
                  <a:close/>
                  <a:moveTo>
                    <a:pt x="21471" y="190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5" name="AutoShape 452"/>
            <p:cNvSpPr/>
            <p:nvPr/>
          </p:nvSpPr>
          <p:spPr bwMode="auto">
            <a:xfrm>
              <a:off x="0" y="72"/>
              <a:ext cx="160" cy="202"/>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70" h="21600">
                  <a:moveTo>
                    <a:pt x="13940" y="18086"/>
                  </a:moveTo>
                  <a:lnTo>
                    <a:pt x="13940" y="18072"/>
                  </a:lnTo>
                  <a:cubicBezTo>
                    <a:pt x="13950" y="17309"/>
                    <a:pt x="14371" y="14916"/>
                    <a:pt x="18830" y="12738"/>
                  </a:cubicBezTo>
                  <a:cubicBezTo>
                    <a:pt x="19647" y="11854"/>
                    <a:pt x="20318" y="10647"/>
                    <a:pt x="21003" y="9254"/>
                  </a:cubicBezTo>
                  <a:cubicBezTo>
                    <a:pt x="21477" y="8291"/>
                    <a:pt x="21396" y="7469"/>
                    <a:pt x="21396" y="6300"/>
                  </a:cubicBezTo>
                  <a:cubicBezTo>
                    <a:pt x="21396" y="5435"/>
                    <a:pt x="21600" y="4048"/>
                    <a:pt x="21331" y="3286"/>
                  </a:cubicBezTo>
                  <a:cubicBezTo>
                    <a:pt x="20423" y="711"/>
                    <a:pt x="18134" y="0"/>
                    <a:pt x="15449" y="0"/>
                  </a:cubicBezTo>
                  <a:cubicBezTo>
                    <a:pt x="12763" y="0"/>
                    <a:pt x="10471" y="714"/>
                    <a:pt x="9566" y="3295"/>
                  </a:cubicBezTo>
                  <a:cubicBezTo>
                    <a:pt x="9299" y="4055"/>
                    <a:pt x="9503" y="5438"/>
                    <a:pt x="9503" y="6301"/>
                  </a:cubicBezTo>
                  <a:cubicBezTo>
                    <a:pt x="9503" y="7472"/>
                    <a:pt x="9424" y="8298"/>
                    <a:pt x="9899" y="9263"/>
                  </a:cubicBezTo>
                  <a:cubicBezTo>
                    <a:pt x="10724" y="10935"/>
                    <a:pt x="11507" y="12337"/>
                    <a:pt x="12555" y="13231"/>
                  </a:cubicBezTo>
                  <a:cubicBezTo>
                    <a:pt x="8478" y="13828"/>
                    <a:pt x="5723" y="15526"/>
                    <a:pt x="3864" y="16187"/>
                  </a:cubicBezTo>
                  <a:cubicBezTo>
                    <a:pt x="17" y="17556"/>
                    <a:pt x="0" y="19054"/>
                    <a:pt x="0" y="19054"/>
                  </a:cubicBezTo>
                  <a:lnTo>
                    <a:pt x="0" y="21600"/>
                  </a:lnTo>
                  <a:lnTo>
                    <a:pt x="13940" y="21598"/>
                  </a:lnTo>
                  <a:lnTo>
                    <a:pt x="13940" y="18101"/>
                  </a:lnTo>
                  <a:lnTo>
                    <a:pt x="13940" y="18086"/>
                  </a:lnTo>
                  <a:close/>
                  <a:moveTo>
                    <a:pt x="13940" y="180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AutoShape 453"/>
            <p:cNvSpPr/>
            <p:nvPr/>
          </p:nvSpPr>
          <p:spPr bwMode="auto">
            <a:xfrm>
              <a:off x="127" y="0"/>
              <a:ext cx="318" cy="2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1"/>
                  </a:moveTo>
                  <a:cubicBezTo>
                    <a:pt x="17590" y="15518"/>
                    <a:pt x="15654" y="13809"/>
                    <a:pt x="12789" y="13221"/>
                  </a:cubicBezTo>
                  <a:cubicBezTo>
                    <a:pt x="13522" y="12323"/>
                    <a:pt x="14076" y="10920"/>
                    <a:pt x="14647" y="9256"/>
                  </a:cubicBezTo>
                  <a:cubicBezTo>
                    <a:pt x="14978" y="8292"/>
                    <a:pt x="14921" y="7470"/>
                    <a:pt x="14921" y="6300"/>
                  </a:cubicBezTo>
                  <a:cubicBezTo>
                    <a:pt x="14921" y="5435"/>
                    <a:pt x="15063" y="4049"/>
                    <a:pt x="14876" y="3287"/>
                  </a:cubicBezTo>
                  <a:cubicBezTo>
                    <a:pt x="14244" y="711"/>
                    <a:pt x="12646" y="0"/>
                    <a:pt x="10774" y="0"/>
                  </a:cubicBezTo>
                  <a:cubicBezTo>
                    <a:pt x="8902" y="0"/>
                    <a:pt x="7302" y="714"/>
                    <a:pt x="6671" y="3294"/>
                  </a:cubicBezTo>
                  <a:cubicBezTo>
                    <a:pt x="6485" y="4055"/>
                    <a:pt x="6628" y="5438"/>
                    <a:pt x="6628" y="6300"/>
                  </a:cubicBezTo>
                  <a:cubicBezTo>
                    <a:pt x="6628" y="7474"/>
                    <a:pt x="6572" y="8297"/>
                    <a:pt x="6904" y="9263"/>
                  </a:cubicBezTo>
                  <a:cubicBezTo>
                    <a:pt x="7479" y="10935"/>
                    <a:pt x="8025" y="12336"/>
                    <a:pt x="8756" y="13231"/>
                  </a:cubicBezTo>
                  <a:cubicBezTo>
                    <a:pt x="5913" y="13829"/>
                    <a:pt x="3991" y="15526"/>
                    <a:pt x="2696" y="16187"/>
                  </a:cubicBezTo>
                  <a:cubicBezTo>
                    <a:pt x="13" y="17556"/>
                    <a:pt x="0" y="19054"/>
                    <a:pt x="0" y="19054"/>
                  </a:cubicBezTo>
                  <a:lnTo>
                    <a:pt x="0" y="21600"/>
                  </a:lnTo>
                  <a:lnTo>
                    <a:pt x="21600" y="21597"/>
                  </a:lnTo>
                  <a:lnTo>
                    <a:pt x="21600" y="19054"/>
                  </a:lnTo>
                  <a:cubicBezTo>
                    <a:pt x="21600" y="19054"/>
                    <a:pt x="21587" y="17551"/>
                    <a:pt x="18895" y="16181"/>
                  </a:cubicBezTo>
                  <a:close/>
                  <a:moveTo>
                    <a:pt x="18895" y="161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7" name="文本框 16"/>
          <p:cNvSpPr txBox="1"/>
          <p:nvPr/>
        </p:nvSpPr>
        <p:spPr>
          <a:xfrm>
            <a:off x="3056890" y="3235325"/>
            <a:ext cx="5815330"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免费职业技能培训</a:t>
            </a:r>
            <a:endParaRPr kumimoji="0" lang="zh-CN" altLang="en-US"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sp>
        <p:nvSpPr>
          <p:cNvPr id="5" name="文本框 4"/>
          <p:cNvSpPr txBox="1"/>
          <p:nvPr/>
        </p:nvSpPr>
        <p:spPr>
          <a:xfrm>
            <a:off x="4455070" y="4315779"/>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培训对象</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培训工种</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 17"/>
          <p:cNvSpPr txBox="1"/>
          <p:nvPr/>
        </p:nvSpPr>
        <p:spPr>
          <a:xfrm>
            <a:off x="6257861" y="4315780"/>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课时要求</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组织实施</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5"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1.</a:t>
            </a:r>
            <a:r>
              <a:rPr lang="zh-CN" altLang="en-US" sz="3200" dirty="0">
                <a:solidFill>
                  <a:srgbClr val="BE0100"/>
                </a:solidFill>
                <a:latin typeface="思源黑体 CN Bold" panose="020B0800000000000000" pitchFamily="34" charset="-122"/>
                <a:ea typeface="思源黑体 CN Bold" panose="020B0800000000000000" pitchFamily="34" charset="-122"/>
              </a:rPr>
              <a:t>基本信息</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43" name="文本框 42"/>
          <p:cNvSpPr txBox="1"/>
          <p:nvPr/>
        </p:nvSpPr>
        <p:spPr>
          <a:xfrm>
            <a:off x="2269490" y="1800225"/>
            <a:ext cx="8743950" cy="706755"/>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企业职工、贫困家庭子女、贫困劳动力、“两后生”农村转移劳动力、失业人员、转岗职工、退役军人、残疾人。</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4" name="六边形 43"/>
          <p:cNvSpPr/>
          <p:nvPr/>
        </p:nvSpPr>
        <p:spPr>
          <a:xfrm>
            <a:off x="1232640" y="1462749"/>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01</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6" name="文本框 45"/>
          <p:cNvSpPr txBox="1"/>
          <p:nvPr/>
        </p:nvSpPr>
        <p:spPr>
          <a:xfrm>
            <a:off x="2269490" y="4968875"/>
            <a:ext cx="874458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学员到课率低于各目录中规定最低学时数80％的不予参加技能鉴定考核。</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47" name="六边形 46"/>
          <p:cNvSpPr/>
          <p:nvPr/>
        </p:nvSpPr>
        <p:spPr>
          <a:xfrm>
            <a:off x="1232640" y="4583120"/>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03</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9" name="文本框 48"/>
          <p:cNvSpPr txBox="1"/>
          <p:nvPr/>
        </p:nvSpPr>
        <p:spPr>
          <a:xfrm>
            <a:off x="2269490" y="3436620"/>
            <a:ext cx="7568565" cy="398780"/>
          </a:xfrm>
          <a:prstGeom prst="rect">
            <a:avLst/>
          </a:prstGeom>
          <a:noFill/>
        </p:spPr>
        <p:txBody>
          <a:bodyPr wrap="square" rtlCol="0">
            <a:spAutoFit/>
          </a:bodyPr>
          <a:lstStyle/>
          <a:p>
            <a:pPr>
              <a:lnSpc>
                <a:spcPct val="125000"/>
              </a:lnSpc>
              <a:defRPr/>
            </a:pPr>
            <a:r>
              <a:rPr lang="zh-CN" altLang="en-US" sz="1600" dirty="0">
                <a:solidFill>
                  <a:srgbClr val="444444"/>
                </a:solidFill>
                <a:latin typeface="思源黑体 CN Bold" panose="020B0800000000000000" pitchFamily="34" charset="-122"/>
                <a:ea typeface="思源黑体 CN Bold" panose="020B0800000000000000" pitchFamily="34" charset="-122"/>
              </a:rPr>
              <a:t>参照《关于调整河北省职业技能培训补贴标准的通知》冀人社字〔2021〕264号</a:t>
            </a:r>
            <a:endParaRPr lang="zh-CN" altLang="en-US" sz="1600" dirty="0">
              <a:solidFill>
                <a:srgbClr val="444444"/>
              </a:solidFill>
              <a:latin typeface="思源黑体 CN Bold" panose="020B0800000000000000" pitchFamily="34" charset="-122"/>
              <a:ea typeface="思源黑体 CN Bold" panose="020B0800000000000000" pitchFamily="34" charset="-122"/>
            </a:endParaRPr>
          </a:p>
        </p:txBody>
      </p:sp>
      <p:sp>
        <p:nvSpPr>
          <p:cNvPr id="50" name="六边形 49"/>
          <p:cNvSpPr/>
          <p:nvPr/>
        </p:nvSpPr>
        <p:spPr>
          <a:xfrm>
            <a:off x="1232623" y="2993099"/>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02</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93" name="文本框 92"/>
          <p:cNvSpPr txBox="1"/>
          <p:nvPr/>
        </p:nvSpPr>
        <p:spPr>
          <a:xfrm>
            <a:off x="2269364" y="1454614"/>
            <a:ext cx="2445915" cy="460375"/>
          </a:xfrm>
          <a:prstGeom prst="rect">
            <a:avLst/>
          </a:prstGeom>
          <a:noFill/>
        </p:spPr>
        <p:txBody>
          <a:bodyPr wrap="square" rtlCol="0">
            <a:spAutoFit/>
          </a:bodyPr>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培训对象</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2" name="文本框 1"/>
          <p:cNvSpPr txBox="1"/>
          <p:nvPr/>
        </p:nvSpPr>
        <p:spPr>
          <a:xfrm>
            <a:off x="2269364" y="3012269"/>
            <a:ext cx="2445915" cy="460375"/>
          </a:xfrm>
          <a:prstGeom prst="rect">
            <a:avLst/>
          </a:prstGeom>
          <a:noFill/>
        </p:spPr>
        <p:txBody>
          <a:bodyPr wrap="square" rtlCol="0">
            <a:spAutoFit/>
          </a:bodyPr>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培训工种</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3" name="文本框 2"/>
          <p:cNvSpPr txBox="1"/>
          <p:nvPr/>
        </p:nvSpPr>
        <p:spPr>
          <a:xfrm>
            <a:off x="2269364" y="4508329"/>
            <a:ext cx="2445915" cy="460375"/>
          </a:xfrm>
          <a:prstGeom prst="rect">
            <a:avLst/>
          </a:prstGeom>
          <a:noFill/>
        </p:spPr>
        <p:txBody>
          <a:bodyPr wrap="square" rtlCol="0">
            <a:spAutoFit/>
          </a:bodyPr>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课时要求</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arn(inVertical)">
                                      <p:cBhvr>
                                        <p:cTn id="10" dur="500"/>
                                        <p:tgtEl>
                                          <p:spTgt spid="4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barn(inVertical)">
                                      <p:cBhvr>
                                        <p:cTn id="13" dur="500"/>
                                        <p:tgtEl>
                                          <p:spTgt spid="4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barn(inVertical)">
                                      <p:cBhvr>
                                        <p:cTn id="16" dur="500"/>
                                        <p:tgtEl>
                                          <p:spTgt spid="4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barn(inVertical)">
                                      <p:cBhvr>
                                        <p:cTn id="19" dur="500"/>
                                        <p:tgtEl>
                                          <p:spTgt spid="93"/>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43" grpId="0"/>
      <p:bldP spid="46" grpId="0"/>
      <p:bldP spid="49" grpId="0"/>
      <p:bldP spid="93" grpId="0"/>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6530975" y="1591945"/>
            <a:ext cx="3646805" cy="953770"/>
            <a:chOff x="2964133" y="3487185"/>
            <a:chExt cx="4216764" cy="1647772"/>
          </a:xfrm>
        </p:grpSpPr>
        <p:sp>
          <p:nvSpPr>
            <p:cNvPr id="49" name="Rounded Rectangle 43"/>
            <p:cNvSpPr/>
            <p:nvPr/>
          </p:nvSpPr>
          <p:spPr>
            <a:xfrm>
              <a:off x="2964133" y="3487185"/>
              <a:ext cx="3317936" cy="982320"/>
            </a:xfrm>
            <a:prstGeom prst="roundRect">
              <a:avLst>
                <a:gd name="adj" fmla="val 46832"/>
              </a:avLst>
            </a:prstGeom>
            <a:solidFill>
              <a:srgbClr val="BE01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50" name="TextBox 44"/>
            <p:cNvSpPr txBox="1"/>
            <p:nvPr/>
          </p:nvSpPr>
          <p:spPr>
            <a:xfrm>
              <a:off x="3039488" y="3580434"/>
              <a:ext cx="3588805" cy="7953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id-ID" sz="2400" b="0" i="0" u="none" strike="noStrike" kern="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rPr>
                <a:t>开展职业技能培训</a:t>
              </a:r>
              <a:endParaRPr kumimoji="0" lang="zh-CN" altLang="id-ID" sz="2400" b="0" i="0" u="none" strike="noStrike" kern="0" cap="none" spc="0" normalizeH="0" baseline="0" noProof="0" dirty="0">
                <a:ln>
                  <a:noFill/>
                </a:ln>
                <a:solidFill>
                  <a:schemeClr val="bg1"/>
                </a:solidFill>
                <a:effectLst/>
                <a:uLnTx/>
                <a:uFillTx/>
                <a:latin typeface="思源黑体 CN Bold" panose="020B0800000000000000" pitchFamily="34" charset="-122"/>
                <a:ea typeface="思源黑体 CN Bold" panose="020B0800000000000000" pitchFamily="34" charset="-122"/>
              </a:endParaRPr>
            </a:p>
          </p:txBody>
        </p:sp>
        <p:sp>
          <p:nvSpPr>
            <p:cNvPr id="51" name="TextBox 45"/>
            <p:cNvSpPr txBox="1"/>
            <p:nvPr/>
          </p:nvSpPr>
          <p:spPr>
            <a:xfrm>
              <a:off x="3069064" y="4605081"/>
              <a:ext cx="4111833" cy="52987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Organization and Implementation</a:t>
              </a:r>
              <a:endParaRPr kumimoji="0" lang="en-US" altLang="zh-CN" sz="1400" b="0" i="0" u="none" strike="noStrike" kern="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grpSp>
      <p:sp>
        <p:nvSpPr>
          <p:cNvPr id="52" name="TextBox 46"/>
          <p:cNvSpPr txBox="1"/>
          <p:nvPr/>
        </p:nvSpPr>
        <p:spPr>
          <a:xfrm>
            <a:off x="6459855" y="2616200"/>
            <a:ext cx="5383530" cy="2819400"/>
          </a:xfrm>
          <a:prstGeom prst="rect">
            <a:avLst/>
          </a:prstGeom>
          <a:noFill/>
        </p:spPr>
        <p:txBody>
          <a:bodyPr wrap="square" lIns="49634" tIns="24817" rIns="49634" bIns="24817" rtlCol="0">
            <a:spAutoFit/>
          </a:bodyPr>
          <a:lstStyle/>
          <a:p>
            <a:pPr>
              <a:lnSpc>
                <a:spcPct val="200000"/>
              </a:lnSpc>
            </a:pPr>
            <a:r>
              <a:rPr lang="zh-CN" altLang="en-US" dirty="0">
                <a:solidFill>
                  <a:srgbClr val="444444"/>
                </a:solidFill>
                <a:latin typeface="思源黑体 CN Bold" panose="020B0800000000000000" pitchFamily="34" charset="-122"/>
                <a:ea typeface="思源黑体 CN Bold" panose="020B0800000000000000" pitchFamily="34" charset="-122"/>
              </a:rPr>
              <a:t>按照“谁主管、谁监管，谁负责、谁签字”的原则，培训定点机构应根据培训任务安排，提前制定教学计划。培训开班前应将开班申请报告、培训人员名册、培训对象基本身份类证明（复印件）、教学计划报当地主管部门同意后开展培训。</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2.</a:t>
            </a:r>
            <a:r>
              <a:rPr lang="zh-CN" altLang="en-US" sz="3200" dirty="0">
                <a:solidFill>
                  <a:srgbClr val="BE0100"/>
                </a:solidFill>
                <a:latin typeface="思源黑体 CN Bold" panose="020B0800000000000000" pitchFamily="34" charset="-122"/>
                <a:ea typeface="思源黑体 CN Bold" panose="020B0800000000000000" pitchFamily="34" charset="-122"/>
              </a:rPr>
              <a:t>组织实施</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21" name="矩形 20"/>
          <p:cNvSpPr/>
          <p:nvPr/>
        </p:nvSpPr>
        <p:spPr>
          <a:xfrm>
            <a:off x="3197230" y="3422175"/>
            <a:ext cx="2678230" cy="2053883"/>
          </a:xfrm>
          <a:prstGeom prst="rect">
            <a:avLst/>
          </a:prstGeom>
          <a:blipFill rotWithShape="1">
            <a:blip r:embed="rId1"/>
            <a:stretch>
              <a:fillRect/>
            </a:stretch>
          </a:blip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dirty="0">
              <a:solidFill>
                <a:schemeClr val="bg1"/>
              </a:solidFill>
            </a:endParaRPr>
          </a:p>
        </p:txBody>
      </p:sp>
      <p:sp>
        <p:nvSpPr>
          <p:cNvPr id="20" name="矩形 19"/>
          <p:cNvSpPr/>
          <p:nvPr/>
        </p:nvSpPr>
        <p:spPr>
          <a:xfrm>
            <a:off x="487533" y="3428901"/>
            <a:ext cx="2678230" cy="2053883"/>
          </a:xfrm>
          <a:prstGeom prst="rect">
            <a:avLst/>
          </a:prstGeom>
          <a:blipFill rotWithShape="1">
            <a:blip r:embed="rId2"/>
            <a:stretch>
              <a:fillRect/>
            </a:stretch>
          </a:blip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dirty="0">
              <a:solidFill>
                <a:schemeClr val="bg1"/>
              </a:solidFill>
            </a:endParaRPr>
          </a:p>
        </p:txBody>
      </p:sp>
      <p:sp>
        <p:nvSpPr>
          <p:cNvPr id="19" name="矩形 18"/>
          <p:cNvSpPr/>
          <p:nvPr/>
        </p:nvSpPr>
        <p:spPr>
          <a:xfrm>
            <a:off x="3197230" y="1302534"/>
            <a:ext cx="2678230" cy="2053883"/>
          </a:xfrm>
          <a:prstGeom prst="rect">
            <a:avLst/>
          </a:prstGeom>
          <a:blipFill rotWithShape="1">
            <a:blip r:embed="rId3"/>
            <a:stretch>
              <a:fillRect/>
            </a:stretch>
          </a:blip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dirty="0">
              <a:solidFill>
                <a:schemeClr val="bg1"/>
              </a:solidFill>
            </a:endParaRPr>
          </a:p>
        </p:txBody>
      </p:sp>
      <p:sp>
        <p:nvSpPr>
          <p:cNvPr id="4" name="矩形 3"/>
          <p:cNvSpPr/>
          <p:nvPr/>
        </p:nvSpPr>
        <p:spPr>
          <a:xfrm>
            <a:off x="487533" y="1302534"/>
            <a:ext cx="2678230" cy="2053883"/>
          </a:xfrm>
          <a:prstGeom prst="rect">
            <a:avLst/>
          </a:prstGeom>
          <a:blipFill rotWithShape="1">
            <a:blip r:embed="rId4"/>
            <a:stretch>
              <a:fillRect/>
            </a:stretch>
          </a:blipFill>
          <a:ln w="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p>
            <a:pPr algn="ctr"/>
            <a:endParaRPr lang="zh-CN" altLang="en-US"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PA_库_组合 4"/>
          <p:cNvGrpSpPr/>
          <p:nvPr>
            <p:custDataLst>
              <p:tags r:id="rId1"/>
            </p:custDataLst>
          </p:nvPr>
        </p:nvGrpSpPr>
        <p:grpSpPr>
          <a:xfrm>
            <a:off x="9502775" y="1709438"/>
            <a:ext cx="2444750" cy="4118275"/>
            <a:chOff x="7961313" y="2457450"/>
            <a:chExt cx="2444750" cy="3370263"/>
          </a:xfrm>
        </p:grpSpPr>
        <p:sp>
          <p:nvSpPr>
            <p:cNvPr id="18" name="矩形 17"/>
            <p:cNvSpPr/>
            <p:nvPr/>
          </p:nvSpPr>
          <p:spPr bwMode="auto">
            <a:xfrm>
              <a:off x="7961313" y="3587750"/>
              <a:ext cx="2444750" cy="2239963"/>
            </a:xfrm>
            <a:prstGeom prst="rect">
              <a:avLst/>
            </a:prstGeom>
            <a:solidFill>
              <a:schemeClr val="bg1"/>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1、《关于调整河北省职业技能培训 补贴标准的通知》冀人社字〔2021〕264号；</a:t>
              </a:r>
              <a:endPar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2、《关于使用职业技能提升行动专账资金开展职业技能培训有关问题的通知》冀人社字〔2019〕371号</a:t>
              </a:r>
              <a:endParaRPr kumimoji="0" lang="zh-CN" altLang="en-US" sz="14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9" name="矩形 18"/>
            <p:cNvSpPr/>
            <p:nvPr/>
          </p:nvSpPr>
          <p:spPr bwMode="auto">
            <a:xfrm>
              <a:off x="7961313" y="2457450"/>
              <a:ext cx="2444750" cy="1130300"/>
            </a:xfrm>
            <a:prstGeom prst="rect">
              <a:avLst/>
            </a:prstGeom>
            <a:solidFill>
              <a:srgbClr val="444444"/>
            </a:solidFill>
            <a:ln w="22225">
              <a:solidFill>
                <a:srgbClr val="5A6378"/>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文件依据</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6" name="PA_库_组合 5"/>
          <p:cNvGrpSpPr/>
          <p:nvPr>
            <p:custDataLst>
              <p:tags r:id="rId2"/>
            </p:custDataLst>
          </p:nvPr>
        </p:nvGrpSpPr>
        <p:grpSpPr>
          <a:xfrm>
            <a:off x="336258" y="1709438"/>
            <a:ext cx="2444750" cy="4118275"/>
            <a:chOff x="1785938" y="2457450"/>
            <a:chExt cx="2444750" cy="3370263"/>
          </a:xfrm>
        </p:grpSpPr>
        <p:sp>
          <p:nvSpPr>
            <p:cNvPr id="15" name="矩形 14"/>
            <p:cNvSpPr/>
            <p:nvPr/>
          </p:nvSpPr>
          <p:spPr bwMode="auto">
            <a:xfrm>
              <a:off x="1785938" y="3587750"/>
              <a:ext cx="2444750" cy="2239963"/>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石家庄市长安区</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就 业 服 务 中 心</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6" name="矩形 15"/>
            <p:cNvSpPr/>
            <p:nvPr/>
          </p:nvSpPr>
          <p:spPr bwMode="auto">
            <a:xfrm>
              <a:off x="1785938" y="2457450"/>
              <a:ext cx="2444750" cy="113506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经办机构</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7" name="PA_库_组合 6"/>
          <p:cNvGrpSpPr/>
          <p:nvPr>
            <p:custDataLst>
              <p:tags r:id="rId3"/>
            </p:custDataLst>
          </p:nvPr>
        </p:nvGrpSpPr>
        <p:grpSpPr>
          <a:xfrm>
            <a:off x="2957847" y="1491175"/>
            <a:ext cx="3095625" cy="4585775"/>
            <a:chOff x="4548188" y="2324100"/>
            <a:chExt cx="3095625" cy="3752850"/>
          </a:xfrm>
        </p:grpSpPr>
        <p:sp>
          <p:nvSpPr>
            <p:cNvPr id="12" name="矩形 11"/>
            <p:cNvSpPr/>
            <p:nvPr/>
          </p:nvSpPr>
          <p:spPr bwMode="auto">
            <a:xfrm>
              <a:off x="4548188" y="3587750"/>
              <a:ext cx="3095625" cy="24892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河北省石家庄市</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长安区建华北大街33号</a:t>
              </a:r>
              <a:endParaRPr kumimoji="0" lang="zh-CN" altLang="en-US"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3" name="矩形 12"/>
            <p:cNvSpPr/>
            <p:nvPr/>
          </p:nvSpPr>
          <p:spPr bwMode="auto">
            <a:xfrm>
              <a:off x="4548188" y="2324100"/>
              <a:ext cx="3095625" cy="1268413"/>
            </a:xfrm>
            <a:prstGeom prst="rect">
              <a:avLst/>
            </a:prstGeom>
            <a:solidFill>
              <a:srgbClr val="444444"/>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办公地址</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grpSp>
        <p:nvGrpSpPr>
          <p:cNvPr id="8" name="PA_库_组合 7"/>
          <p:cNvGrpSpPr/>
          <p:nvPr>
            <p:custDataLst>
              <p:tags r:id="rId4"/>
            </p:custDataLst>
          </p:nvPr>
        </p:nvGrpSpPr>
        <p:grpSpPr>
          <a:xfrm>
            <a:off x="6230311" y="1491175"/>
            <a:ext cx="3095625" cy="4585775"/>
            <a:chOff x="4548188" y="2324100"/>
            <a:chExt cx="3095625" cy="3752850"/>
          </a:xfrm>
        </p:grpSpPr>
        <p:sp>
          <p:nvSpPr>
            <p:cNvPr id="9" name="矩形 8"/>
            <p:cNvSpPr/>
            <p:nvPr/>
          </p:nvSpPr>
          <p:spPr bwMode="auto">
            <a:xfrm>
              <a:off x="4548188" y="3587750"/>
              <a:ext cx="3095625" cy="2489200"/>
            </a:xfrm>
            <a:prstGeom prst="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anchor="ctr" anchorCtr="1">
              <a:norm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rPr>
                <a:t>0311-85053006</a:t>
              </a:r>
              <a:endParaRPr kumimoji="0" lang="en-US" altLang="zh-CN" sz="20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endParaRPr>
            </a:p>
          </p:txBody>
        </p:sp>
        <p:sp>
          <p:nvSpPr>
            <p:cNvPr id="10" name="矩形 9"/>
            <p:cNvSpPr/>
            <p:nvPr/>
          </p:nvSpPr>
          <p:spPr bwMode="auto">
            <a:xfrm>
              <a:off x="4548188" y="2324100"/>
              <a:ext cx="3095625" cy="1268413"/>
            </a:xfrm>
            <a:prstGeom prst="rect">
              <a:avLst/>
            </a:prstGeom>
            <a:solidFill>
              <a:srgbClr val="BE01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none" bIns="144000" anchor="b" anchorCtr="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联系电话</a:t>
              </a: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grpSp>
      <p:sp>
        <p:nvSpPr>
          <p:cNvPr id="21" name="文本框 20"/>
          <p:cNvSpPr txBox="1"/>
          <p:nvPr/>
        </p:nvSpPr>
        <p:spPr>
          <a:xfrm>
            <a:off x="84555" y="5858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3.</a:t>
            </a:r>
            <a:r>
              <a:rPr lang="zh-CN" altLang="en-US" sz="3200" dirty="0">
                <a:solidFill>
                  <a:srgbClr val="BE0100"/>
                </a:solidFill>
                <a:latin typeface="思源黑体 CN Bold" panose="020B0800000000000000" pitchFamily="34" charset="-122"/>
                <a:ea typeface="思源黑体 CN Bold" panose="020B0800000000000000" pitchFamily="34" charset="-122"/>
              </a:rPr>
              <a:t>经办机构信息</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anim calcmode="lin" valueType="num">
                                      <p:cBhvr>
                                        <p:cTn id="10" dur="500" fill="hold"/>
                                        <p:tgtEl>
                                          <p:spTgt spid="6"/>
                                        </p:tgtEl>
                                        <p:attrNameLst>
                                          <p:attrName>ppt_x</p:attrName>
                                        </p:attrNameLst>
                                      </p:cBhvr>
                                      <p:tavLst>
                                        <p:tav tm="0">
                                          <p:val>
                                            <p:fltVal val="0.5"/>
                                          </p:val>
                                        </p:tav>
                                        <p:tav tm="100000">
                                          <p:val>
                                            <p:strVal val="#ppt_x"/>
                                          </p:val>
                                        </p:tav>
                                      </p:tavLst>
                                    </p:anim>
                                    <p:anim calcmode="lin" valueType="num">
                                      <p:cBhvr>
                                        <p:cTn id="11" dur="500" fill="hold"/>
                                        <p:tgtEl>
                                          <p:spTgt spid="6"/>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anim calcmode="lin" valueType="num">
                                      <p:cBhvr>
                                        <p:cTn id="18" dur="500" fill="hold"/>
                                        <p:tgtEl>
                                          <p:spTgt spid="7"/>
                                        </p:tgtEl>
                                        <p:attrNameLst>
                                          <p:attrName>ppt_x</p:attrName>
                                        </p:attrNameLst>
                                      </p:cBhvr>
                                      <p:tavLst>
                                        <p:tav tm="0">
                                          <p:val>
                                            <p:fltVal val="0.5"/>
                                          </p:val>
                                        </p:tav>
                                        <p:tav tm="100000">
                                          <p:val>
                                            <p:strVal val="#ppt_x"/>
                                          </p:val>
                                        </p:tav>
                                      </p:tavLst>
                                    </p:anim>
                                    <p:anim calcmode="lin" valueType="num">
                                      <p:cBhvr>
                                        <p:cTn id="19" dur="500" fill="hold"/>
                                        <p:tgtEl>
                                          <p:spTgt spid="7"/>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anim calcmode="lin" valueType="num">
                                      <p:cBhvr>
                                        <p:cTn id="26" dur="500" fill="hold"/>
                                        <p:tgtEl>
                                          <p:spTgt spid="8"/>
                                        </p:tgtEl>
                                        <p:attrNameLst>
                                          <p:attrName>ppt_x</p:attrName>
                                        </p:attrNameLst>
                                      </p:cBhvr>
                                      <p:tavLst>
                                        <p:tav tm="0">
                                          <p:val>
                                            <p:fltVal val="0.5"/>
                                          </p:val>
                                        </p:tav>
                                        <p:tav tm="100000">
                                          <p:val>
                                            <p:strVal val="#ppt_x"/>
                                          </p:val>
                                        </p:tav>
                                      </p:tavLst>
                                    </p:anim>
                                    <p:anim calcmode="lin" valueType="num">
                                      <p:cBhvr>
                                        <p:cTn id="27" dur="500" fill="hold"/>
                                        <p:tgtEl>
                                          <p:spTgt spid="8"/>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16" presetClass="entr" presetSubtype="2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33" name="PA_库_文本框 7032"/>
          <p:cNvSpPr txBox="1"/>
          <p:nvPr>
            <p:custDataLst>
              <p:tags r:id="rId1"/>
            </p:custDataLst>
          </p:nvPr>
        </p:nvSpPr>
        <p:spPr>
          <a:xfrm>
            <a:off x="2251539" y="2551388"/>
            <a:ext cx="8138228" cy="1200329"/>
          </a:xfrm>
          <a:prstGeom prst="rect">
            <a:avLst/>
          </a:prstGeom>
          <a:solidFill>
            <a:srgbClr val="BE0100"/>
          </a:solidFill>
        </p:spPr>
        <p:txBody>
          <a:bodyPr wrap="square"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7200" b="1" dirty="0">
                <a:solidFill>
                  <a:prstClr val="white"/>
                </a:solidFill>
                <a:latin typeface="思源黑体 CN Bold" panose="020B0800000000000000" pitchFamily="34" charset="-122"/>
                <a:ea typeface="思源黑体 CN Bold" panose="020B0800000000000000" pitchFamily="34" charset="-122"/>
              </a:rPr>
              <a:t>感谢您的聆听</a:t>
            </a:r>
            <a:endParaRPr kumimoji="0" lang="zh-CN" altLang="en-US" sz="7200" b="1"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7035" name="PA_库_圆角矩形 7"/>
          <p:cNvSpPr/>
          <p:nvPr>
            <p:custDataLst>
              <p:tags r:id="rId2"/>
            </p:custDataLst>
          </p:nvPr>
        </p:nvSpPr>
        <p:spPr>
          <a:xfrm>
            <a:off x="2912745" y="4674235"/>
            <a:ext cx="3033395" cy="206375"/>
          </a:xfrm>
          <a:prstGeom prst="round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长安区就业服务中心</a:t>
            </a:r>
            <a:endPar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sp>
        <p:nvSpPr>
          <p:cNvPr id="13" name="PA_库_圆角矩形 7"/>
          <p:cNvSpPr/>
          <p:nvPr>
            <p:custDataLst>
              <p:tags r:id="rId3"/>
            </p:custDataLst>
          </p:nvPr>
        </p:nvSpPr>
        <p:spPr>
          <a:xfrm>
            <a:off x="6900545" y="4674235"/>
            <a:ext cx="3155315" cy="206375"/>
          </a:xfrm>
          <a:prstGeom prst="roundRect">
            <a:avLst/>
          </a:prstGeom>
          <a:no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日期：</a:t>
            </a:r>
            <a:r>
              <a:rPr kumimoji="0" lang="en-US" altLang="zh-CN"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2022</a:t>
            </a:r>
            <a:r>
              <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年</a:t>
            </a:r>
            <a:r>
              <a:rPr kumimoji="0" lang="en-US" altLang="zh-CN"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07</a:t>
            </a:r>
            <a:r>
              <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月</a:t>
            </a:r>
            <a:endParaRPr kumimoji="0" lang="zh-CN" altLang="en-US" sz="2400" b="1"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grpSp>
        <p:nvGrpSpPr>
          <p:cNvPr id="16" name="组合 15"/>
          <p:cNvGrpSpPr/>
          <p:nvPr/>
        </p:nvGrpSpPr>
        <p:grpSpPr>
          <a:xfrm>
            <a:off x="0" y="2483899"/>
            <a:ext cx="2267625" cy="86426"/>
            <a:chOff x="0" y="2483899"/>
            <a:chExt cx="2267625" cy="86426"/>
          </a:xfrm>
        </p:grpSpPr>
        <p:cxnSp>
          <p:nvCxnSpPr>
            <p:cNvPr id="14" name="直接连接符 13"/>
            <p:cNvCxnSpPr/>
            <p:nvPr/>
          </p:nvCxnSpPr>
          <p:spPr>
            <a:xfrm>
              <a:off x="0" y="2541300"/>
              <a:ext cx="2194560" cy="0"/>
            </a:xfrm>
            <a:prstGeom prst="line">
              <a:avLst/>
            </a:prstGeom>
            <a:ln w="28575">
              <a:solidFill>
                <a:srgbClr val="BE0100"/>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181199" y="2483899"/>
              <a:ext cx="86426" cy="86426"/>
            </a:xfrm>
            <a:prstGeom prst="ellipse">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grpSp>
      <p:grpSp>
        <p:nvGrpSpPr>
          <p:cNvPr id="52" name="组合 51"/>
          <p:cNvGrpSpPr/>
          <p:nvPr/>
        </p:nvGrpSpPr>
        <p:grpSpPr>
          <a:xfrm rot="10800000">
            <a:off x="10389767" y="3683935"/>
            <a:ext cx="1802233" cy="117589"/>
            <a:chOff x="-539551" y="2483899"/>
            <a:chExt cx="1905062" cy="86426"/>
          </a:xfrm>
        </p:grpSpPr>
        <p:cxnSp>
          <p:nvCxnSpPr>
            <p:cNvPr id="53" name="直接连接符 52"/>
            <p:cNvCxnSpPr/>
            <p:nvPr/>
          </p:nvCxnSpPr>
          <p:spPr>
            <a:xfrm rot="10800000" flipH="1">
              <a:off x="-539551" y="2541300"/>
              <a:ext cx="1818636" cy="0"/>
            </a:xfrm>
            <a:prstGeom prst="line">
              <a:avLst/>
            </a:prstGeom>
            <a:ln w="28575">
              <a:solidFill>
                <a:srgbClr val="BE0100"/>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1279085" y="2483899"/>
              <a:ext cx="86426" cy="86426"/>
            </a:xfrm>
            <a:prstGeom prst="ellipse">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fontScale="250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Arial" panose="020B0604020202020204"/>
                <a:ea typeface="微软雅黑" panose="020B0503020204020204" charset="-122"/>
                <a:cs typeface="+mn-cs"/>
              </a:endParaRPr>
            </a:p>
          </p:txBody>
        </p:sp>
      </p:grpSp>
      <p:sp>
        <p:nvSpPr>
          <p:cNvPr id="2" name="文本框 1"/>
          <p:cNvSpPr txBox="1"/>
          <p:nvPr/>
        </p:nvSpPr>
        <p:spPr>
          <a:xfrm>
            <a:off x="4558030" y="1146810"/>
            <a:ext cx="3526155" cy="922020"/>
          </a:xfrm>
          <a:prstGeom prst="rect">
            <a:avLst/>
          </a:prstGeom>
          <a:noFill/>
        </p:spPr>
        <p:txBody>
          <a:bodyPr wrap="square" rtlCol="0" anchor="ctr" anchorCtr="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rPr>
              <a:t>THANK YOU</a:t>
            </a:r>
            <a:endParaRPr kumimoji="0" lang="en-US" altLang="zh-CN" sz="5400" b="0" i="0" u="none" strike="noStrike" kern="1200" cap="none" spc="0" normalizeH="0" baseline="0" noProof="0" dirty="0">
              <a:ln>
                <a:noFill/>
              </a:ln>
              <a:solidFill>
                <a:srgbClr val="BE0100"/>
              </a:solidFill>
              <a:effectLst/>
              <a:uLnTx/>
              <a:uFillTx/>
              <a:latin typeface="思源黑体 CN Bold" panose="020B0800000000000000" pitchFamily="34" charset="-122"/>
              <a:ea typeface="思源黑体 CN Bold" panose="020B0800000000000000"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033"/>
                                        </p:tgtEl>
                                        <p:attrNameLst>
                                          <p:attrName>style.visibility</p:attrName>
                                        </p:attrNameLst>
                                      </p:cBhvr>
                                      <p:to>
                                        <p:strVal val="visible"/>
                                      </p:to>
                                    </p:set>
                                    <p:anim calcmode="lin" valueType="num">
                                      <p:cBhvr>
                                        <p:cTn id="7" dur="500" fill="hold"/>
                                        <p:tgtEl>
                                          <p:spTgt spid="7033"/>
                                        </p:tgtEl>
                                        <p:attrNameLst>
                                          <p:attrName>ppt_w</p:attrName>
                                        </p:attrNameLst>
                                      </p:cBhvr>
                                      <p:tavLst>
                                        <p:tav tm="0">
                                          <p:val>
                                            <p:fltVal val="0"/>
                                          </p:val>
                                        </p:tav>
                                        <p:tav tm="100000">
                                          <p:val>
                                            <p:strVal val="#ppt_w"/>
                                          </p:val>
                                        </p:tav>
                                      </p:tavLst>
                                    </p:anim>
                                    <p:anim calcmode="lin" valueType="num">
                                      <p:cBhvr>
                                        <p:cTn id="8" dur="500" fill="hold"/>
                                        <p:tgtEl>
                                          <p:spTgt spid="703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035"/>
                                        </p:tgtEl>
                                        <p:attrNameLst>
                                          <p:attrName>style.visibility</p:attrName>
                                        </p:attrNameLst>
                                      </p:cBhvr>
                                      <p:to>
                                        <p:strVal val="visible"/>
                                      </p:to>
                                    </p:set>
                                    <p:anim calcmode="lin" valueType="num">
                                      <p:cBhvr>
                                        <p:cTn id="12" dur="500" fill="hold"/>
                                        <p:tgtEl>
                                          <p:spTgt spid="7035"/>
                                        </p:tgtEl>
                                        <p:attrNameLst>
                                          <p:attrName>ppt_w</p:attrName>
                                        </p:attrNameLst>
                                      </p:cBhvr>
                                      <p:tavLst>
                                        <p:tav tm="0">
                                          <p:val>
                                            <p:fltVal val="0"/>
                                          </p:val>
                                        </p:tav>
                                        <p:tav tm="100000">
                                          <p:val>
                                            <p:strVal val="#ppt_w"/>
                                          </p:val>
                                        </p:tav>
                                      </p:tavLst>
                                    </p:anim>
                                    <p:anim calcmode="lin" valueType="num">
                                      <p:cBhvr>
                                        <p:cTn id="13" dur="500" fill="hold"/>
                                        <p:tgtEl>
                                          <p:spTgt spid="703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33" grpId="0" animBg="1"/>
      <p:bldP spid="7035" grpId="0" bldLvl="0" animBg="1"/>
      <p:bldP spid="13" grpId="0" bldLvl="0" animBg="1"/>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633491" y="-4644976"/>
            <a:ext cx="2925017" cy="12192002"/>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sp>
        <p:nvSpPr>
          <p:cNvPr id="4" name="文本框 3"/>
          <p:cNvSpPr txBox="1"/>
          <p:nvPr/>
        </p:nvSpPr>
        <p:spPr>
          <a:xfrm>
            <a:off x="3808095" y="1991043"/>
            <a:ext cx="4575175" cy="922020"/>
          </a:xfrm>
          <a:prstGeom prst="rect">
            <a:avLst/>
          </a:prstGeom>
          <a:noFill/>
        </p:spPr>
        <p:txBody>
          <a:bodyPr wrap="square"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rPr>
              <a:t>Introduction</a:t>
            </a:r>
            <a:endParaRPr kumimoji="0" lang="en-US" altLang="zh-CN" sz="5400" b="0" i="0" u="none" strike="noStrike" kern="120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cs typeface="+mn-cs"/>
            </a:endParaRPr>
          </a:p>
        </p:txBody>
      </p:sp>
      <p:grpSp>
        <p:nvGrpSpPr>
          <p:cNvPr id="13" name="Group 454"/>
          <p:cNvGrpSpPr/>
          <p:nvPr/>
        </p:nvGrpSpPr>
        <p:grpSpPr bwMode="auto">
          <a:xfrm>
            <a:off x="4923028" y="805918"/>
            <a:ext cx="2096749" cy="1012710"/>
            <a:chOff x="0" y="0"/>
            <a:chExt cx="576" cy="277"/>
          </a:xfrm>
          <a:solidFill>
            <a:schemeClr val="bg1"/>
          </a:solidFill>
        </p:grpSpPr>
        <p:sp>
          <p:nvSpPr>
            <p:cNvPr id="14" name="AutoShape 451"/>
            <p:cNvSpPr/>
            <p:nvPr/>
          </p:nvSpPr>
          <p:spPr bwMode="auto">
            <a:xfrm>
              <a:off x="416" y="72"/>
              <a:ext cx="160" cy="202"/>
            </a:xfrm>
            <a:custGeom>
              <a:avLst/>
              <a:gdLst>
                <a:gd name="T0" fmla="*/ 0 w 21471"/>
                <a:gd name="T1" fmla="*/ 0 h 21600"/>
                <a:gd name="T2" fmla="*/ 0 w 21471"/>
                <a:gd name="T3" fmla="*/ 0 h 21600"/>
                <a:gd name="T4" fmla="*/ 0 w 21471"/>
                <a:gd name="T5" fmla="*/ 0 h 21600"/>
                <a:gd name="T6" fmla="*/ 0 w 21471"/>
                <a:gd name="T7" fmla="*/ 0 h 21600"/>
                <a:gd name="T8" fmla="*/ 0 w 21471"/>
                <a:gd name="T9" fmla="*/ 0 h 21600"/>
                <a:gd name="T10" fmla="*/ 0 w 21471"/>
                <a:gd name="T11" fmla="*/ 0 h 21600"/>
                <a:gd name="T12" fmla="*/ 0 w 21471"/>
                <a:gd name="T13" fmla="*/ 0 h 21600"/>
                <a:gd name="T14" fmla="*/ 0 w 21471"/>
                <a:gd name="T15" fmla="*/ 0 h 21600"/>
                <a:gd name="T16" fmla="*/ 0 w 21471"/>
                <a:gd name="T17" fmla="*/ 0 h 21600"/>
                <a:gd name="T18" fmla="*/ 0 w 21471"/>
                <a:gd name="T19" fmla="*/ 0 h 21600"/>
                <a:gd name="T20" fmla="*/ 0 w 21471"/>
                <a:gd name="T21" fmla="*/ 0 h 21600"/>
                <a:gd name="T22" fmla="*/ 0 w 21471"/>
                <a:gd name="T23" fmla="*/ 0 h 21600"/>
                <a:gd name="T24" fmla="*/ 0 w 21471"/>
                <a:gd name="T25" fmla="*/ 0 h 21600"/>
                <a:gd name="T26" fmla="*/ 0 w 21471"/>
                <a:gd name="T27" fmla="*/ 0 h 21600"/>
                <a:gd name="T28" fmla="*/ 0 w 21471"/>
                <a:gd name="T29" fmla="*/ 0 h 21600"/>
                <a:gd name="T30" fmla="*/ 0 w 21471"/>
                <a:gd name="T31" fmla="*/ 0 h 21600"/>
                <a:gd name="T32" fmla="*/ 0 w 21471"/>
                <a:gd name="T33" fmla="*/ 0 h 21600"/>
                <a:gd name="T34" fmla="*/ 0 w 21471"/>
                <a:gd name="T35" fmla="*/ 0 h 21600"/>
                <a:gd name="T36" fmla="*/ 0 w 21471"/>
                <a:gd name="T37" fmla="*/ 0 h 21600"/>
                <a:gd name="T38" fmla="*/ 0 w 21471"/>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71" h="21600">
                  <a:moveTo>
                    <a:pt x="21471" y="19054"/>
                  </a:moveTo>
                  <a:cubicBezTo>
                    <a:pt x="21471" y="19054"/>
                    <a:pt x="21453" y="17550"/>
                    <a:pt x="17605" y="16182"/>
                  </a:cubicBezTo>
                  <a:cubicBezTo>
                    <a:pt x="15742" y="15518"/>
                    <a:pt x="12975" y="13809"/>
                    <a:pt x="8879" y="13221"/>
                  </a:cubicBezTo>
                  <a:cubicBezTo>
                    <a:pt x="9926" y="12323"/>
                    <a:pt x="10720" y="10919"/>
                    <a:pt x="11535" y="9255"/>
                  </a:cubicBezTo>
                  <a:cubicBezTo>
                    <a:pt x="12007" y="8291"/>
                    <a:pt x="11927" y="7470"/>
                    <a:pt x="11927" y="6301"/>
                  </a:cubicBezTo>
                  <a:cubicBezTo>
                    <a:pt x="11927" y="5435"/>
                    <a:pt x="12129" y="4048"/>
                    <a:pt x="11862" y="3286"/>
                  </a:cubicBezTo>
                  <a:cubicBezTo>
                    <a:pt x="10957" y="711"/>
                    <a:pt x="8675" y="0"/>
                    <a:pt x="6000" y="0"/>
                  </a:cubicBezTo>
                  <a:cubicBezTo>
                    <a:pt x="3324" y="0"/>
                    <a:pt x="1039" y="714"/>
                    <a:pt x="137" y="3295"/>
                  </a:cubicBezTo>
                  <a:cubicBezTo>
                    <a:pt x="-129" y="4055"/>
                    <a:pt x="75" y="5439"/>
                    <a:pt x="75" y="6302"/>
                  </a:cubicBezTo>
                  <a:cubicBezTo>
                    <a:pt x="75" y="7473"/>
                    <a:pt x="-5" y="8298"/>
                    <a:pt x="469" y="9264"/>
                  </a:cubicBezTo>
                  <a:cubicBezTo>
                    <a:pt x="1142" y="10633"/>
                    <a:pt x="1789" y="11815"/>
                    <a:pt x="2574" y="12690"/>
                  </a:cubicBezTo>
                  <a:cubicBezTo>
                    <a:pt x="7111" y="14881"/>
                    <a:pt x="7535" y="17307"/>
                    <a:pt x="7544" y="18077"/>
                  </a:cubicBezTo>
                  <a:lnTo>
                    <a:pt x="7544" y="18090"/>
                  </a:lnTo>
                  <a:lnTo>
                    <a:pt x="7544" y="18102"/>
                  </a:lnTo>
                  <a:lnTo>
                    <a:pt x="7544" y="21597"/>
                  </a:lnTo>
                  <a:lnTo>
                    <a:pt x="7544" y="21600"/>
                  </a:lnTo>
                  <a:lnTo>
                    <a:pt x="21470" y="21599"/>
                  </a:lnTo>
                  <a:lnTo>
                    <a:pt x="21470" y="19054"/>
                  </a:lnTo>
                  <a:lnTo>
                    <a:pt x="21471" y="19054"/>
                  </a:lnTo>
                  <a:close/>
                  <a:moveTo>
                    <a:pt x="21471" y="190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5" name="AutoShape 452"/>
            <p:cNvSpPr/>
            <p:nvPr/>
          </p:nvSpPr>
          <p:spPr bwMode="auto">
            <a:xfrm>
              <a:off x="0" y="72"/>
              <a:ext cx="160" cy="202"/>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70" h="21600">
                  <a:moveTo>
                    <a:pt x="13940" y="18086"/>
                  </a:moveTo>
                  <a:lnTo>
                    <a:pt x="13940" y="18072"/>
                  </a:lnTo>
                  <a:cubicBezTo>
                    <a:pt x="13950" y="17309"/>
                    <a:pt x="14371" y="14916"/>
                    <a:pt x="18830" y="12738"/>
                  </a:cubicBezTo>
                  <a:cubicBezTo>
                    <a:pt x="19647" y="11854"/>
                    <a:pt x="20318" y="10647"/>
                    <a:pt x="21003" y="9254"/>
                  </a:cubicBezTo>
                  <a:cubicBezTo>
                    <a:pt x="21477" y="8291"/>
                    <a:pt x="21396" y="7469"/>
                    <a:pt x="21396" y="6300"/>
                  </a:cubicBezTo>
                  <a:cubicBezTo>
                    <a:pt x="21396" y="5435"/>
                    <a:pt x="21600" y="4048"/>
                    <a:pt x="21331" y="3286"/>
                  </a:cubicBezTo>
                  <a:cubicBezTo>
                    <a:pt x="20423" y="711"/>
                    <a:pt x="18134" y="0"/>
                    <a:pt x="15449" y="0"/>
                  </a:cubicBezTo>
                  <a:cubicBezTo>
                    <a:pt x="12763" y="0"/>
                    <a:pt x="10471" y="714"/>
                    <a:pt x="9566" y="3295"/>
                  </a:cubicBezTo>
                  <a:cubicBezTo>
                    <a:pt x="9299" y="4055"/>
                    <a:pt x="9503" y="5438"/>
                    <a:pt x="9503" y="6301"/>
                  </a:cubicBezTo>
                  <a:cubicBezTo>
                    <a:pt x="9503" y="7472"/>
                    <a:pt x="9424" y="8298"/>
                    <a:pt x="9899" y="9263"/>
                  </a:cubicBezTo>
                  <a:cubicBezTo>
                    <a:pt x="10724" y="10935"/>
                    <a:pt x="11507" y="12337"/>
                    <a:pt x="12555" y="13231"/>
                  </a:cubicBezTo>
                  <a:cubicBezTo>
                    <a:pt x="8478" y="13828"/>
                    <a:pt x="5723" y="15526"/>
                    <a:pt x="3864" y="16187"/>
                  </a:cubicBezTo>
                  <a:cubicBezTo>
                    <a:pt x="17" y="17556"/>
                    <a:pt x="0" y="19054"/>
                    <a:pt x="0" y="19054"/>
                  </a:cubicBezTo>
                  <a:lnTo>
                    <a:pt x="0" y="21600"/>
                  </a:lnTo>
                  <a:lnTo>
                    <a:pt x="13940" y="21598"/>
                  </a:lnTo>
                  <a:lnTo>
                    <a:pt x="13940" y="18101"/>
                  </a:lnTo>
                  <a:lnTo>
                    <a:pt x="13940" y="18086"/>
                  </a:lnTo>
                  <a:close/>
                  <a:moveTo>
                    <a:pt x="13940" y="180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sp>
          <p:nvSpPr>
            <p:cNvPr id="16" name="AutoShape 453"/>
            <p:cNvSpPr/>
            <p:nvPr/>
          </p:nvSpPr>
          <p:spPr bwMode="auto">
            <a:xfrm>
              <a:off x="127" y="0"/>
              <a:ext cx="318" cy="2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1"/>
                  </a:moveTo>
                  <a:cubicBezTo>
                    <a:pt x="17590" y="15518"/>
                    <a:pt x="15654" y="13809"/>
                    <a:pt x="12789" y="13221"/>
                  </a:cubicBezTo>
                  <a:cubicBezTo>
                    <a:pt x="13522" y="12323"/>
                    <a:pt x="14076" y="10920"/>
                    <a:pt x="14647" y="9256"/>
                  </a:cubicBezTo>
                  <a:cubicBezTo>
                    <a:pt x="14978" y="8292"/>
                    <a:pt x="14921" y="7470"/>
                    <a:pt x="14921" y="6300"/>
                  </a:cubicBezTo>
                  <a:cubicBezTo>
                    <a:pt x="14921" y="5435"/>
                    <a:pt x="15063" y="4049"/>
                    <a:pt x="14876" y="3287"/>
                  </a:cubicBezTo>
                  <a:cubicBezTo>
                    <a:pt x="14244" y="711"/>
                    <a:pt x="12646" y="0"/>
                    <a:pt x="10774" y="0"/>
                  </a:cubicBezTo>
                  <a:cubicBezTo>
                    <a:pt x="8902" y="0"/>
                    <a:pt x="7302" y="714"/>
                    <a:pt x="6671" y="3294"/>
                  </a:cubicBezTo>
                  <a:cubicBezTo>
                    <a:pt x="6485" y="4055"/>
                    <a:pt x="6628" y="5438"/>
                    <a:pt x="6628" y="6300"/>
                  </a:cubicBezTo>
                  <a:cubicBezTo>
                    <a:pt x="6628" y="7474"/>
                    <a:pt x="6572" y="8297"/>
                    <a:pt x="6904" y="9263"/>
                  </a:cubicBezTo>
                  <a:cubicBezTo>
                    <a:pt x="7479" y="10935"/>
                    <a:pt x="8025" y="12336"/>
                    <a:pt x="8756" y="13231"/>
                  </a:cubicBezTo>
                  <a:cubicBezTo>
                    <a:pt x="5913" y="13829"/>
                    <a:pt x="3991" y="15526"/>
                    <a:pt x="2696" y="16187"/>
                  </a:cubicBezTo>
                  <a:cubicBezTo>
                    <a:pt x="13" y="17556"/>
                    <a:pt x="0" y="19054"/>
                    <a:pt x="0" y="19054"/>
                  </a:cubicBezTo>
                  <a:lnTo>
                    <a:pt x="0" y="21600"/>
                  </a:lnTo>
                  <a:lnTo>
                    <a:pt x="21600" y="21597"/>
                  </a:lnTo>
                  <a:lnTo>
                    <a:pt x="21600" y="19054"/>
                  </a:lnTo>
                  <a:cubicBezTo>
                    <a:pt x="21600" y="19054"/>
                    <a:pt x="21587" y="17551"/>
                    <a:pt x="18895" y="16181"/>
                  </a:cubicBezTo>
                  <a:close/>
                  <a:moveTo>
                    <a:pt x="18895" y="161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marL="0" marR="0" lvl="0" indent="0" algn="l" defTabSz="6096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a:ln>
                  <a:noFill/>
                </a:ln>
                <a:solidFill>
                  <a:prstClr val="black"/>
                </a:solidFill>
                <a:effectLst/>
                <a:uLnTx/>
                <a:uFillTx/>
                <a:latin typeface="思源黑体 CN Bold" panose="020B0800000000000000" pitchFamily="34" charset="-122"/>
                <a:ea typeface="思源黑体 CN Bold" panose="020B0800000000000000" pitchFamily="34" charset="-122"/>
                <a:cs typeface="+mn-cs"/>
              </a:endParaRPr>
            </a:p>
          </p:txBody>
        </p:sp>
      </p:grpSp>
      <p:sp>
        <p:nvSpPr>
          <p:cNvPr id="17" name="文本框 16"/>
          <p:cNvSpPr txBox="1"/>
          <p:nvPr/>
        </p:nvSpPr>
        <p:spPr>
          <a:xfrm>
            <a:off x="4408170" y="3269615"/>
            <a:ext cx="3023235" cy="922020"/>
          </a:xfrm>
          <a:prstGeom prst="rect">
            <a:avLst/>
          </a:prstGeom>
          <a:noFill/>
        </p:spPr>
        <p:txBody>
          <a:bodyPr wrap="square" rtlCol="0" anchor="ctr" anchorCtr="0">
            <a:spAutoFit/>
          </a:bodyPr>
          <a:lstStyle/>
          <a:p>
            <a:pPr lvl="0"/>
            <a:r>
              <a:rPr lang="zh-CN" altLang="en-US" sz="5400" dirty="0">
                <a:solidFill>
                  <a:srgbClr val="BE0100"/>
                </a:solidFill>
                <a:latin typeface="思源黑体 CN Bold" panose="020B0800000000000000" pitchFamily="34" charset="-122"/>
                <a:ea typeface="思源黑体 CN Bold" panose="020B0800000000000000" pitchFamily="34" charset="-122"/>
              </a:rPr>
              <a:t>部门介绍</a:t>
            </a:r>
            <a:endParaRPr lang="zh-CN" altLang="en-US" sz="5400" dirty="0">
              <a:solidFill>
                <a:srgbClr val="BE0100"/>
              </a:solidFill>
              <a:latin typeface="思源黑体 CN Bold" panose="020B0800000000000000" pitchFamily="34" charset="-122"/>
              <a:ea typeface="思源黑体 CN Bold" panose="020B0800000000000000" pitchFamily="34" charset="-122"/>
            </a:endParaRPr>
          </a:p>
        </p:txBody>
      </p:sp>
      <p:sp>
        <p:nvSpPr>
          <p:cNvPr id="5" name="文本框 4"/>
          <p:cNvSpPr txBox="1"/>
          <p:nvPr/>
        </p:nvSpPr>
        <p:spPr>
          <a:xfrm>
            <a:off x="4455070" y="4315779"/>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机构简介</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职能划分</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p:txBody>
      </p:sp>
      <p:sp>
        <p:nvSpPr>
          <p:cNvPr id="18" name="文本框 17"/>
          <p:cNvSpPr txBox="1"/>
          <p:nvPr/>
        </p:nvSpPr>
        <p:spPr>
          <a:xfrm>
            <a:off x="6257861" y="4315780"/>
            <a:ext cx="1425526" cy="1198880"/>
          </a:xfrm>
          <a:prstGeom prst="rect">
            <a:avLst/>
          </a:prstGeom>
          <a:noFill/>
        </p:spPr>
        <p:txBody>
          <a:bodyPr wrap="square" rtlCol="0" anchor="ctr" anchorCtr="0">
            <a:spAutoFit/>
          </a:bodyPr>
          <a:lstStyle/>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职能介绍</a:t>
            </a:r>
            <a:endParaRPr kumimoji="0" lang="en-US" altLang="zh-CN"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a:p>
            <a:pPr marL="285750" marR="0" lvl="0" indent="-285750" algn="l" defTabSz="914400" rtl="0" eaLnBrk="1" fontAlgn="auto" latinLnBrk="0" hangingPunct="1">
              <a:lnSpc>
                <a:spcPct val="200000"/>
              </a:lnSpc>
              <a:spcBef>
                <a:spcPts val="0"/>
              </a:spcBef>
              <a:spcAft>
                <a:spcPts val="0"/>
              </a:spcAft>
              <a:buClrTx/>
              <a:buSzTx/>
              <a:buFont typeface="Wingdings" panose="05000000000000000000" pitchFamily="2" charset="2"/>
              <a:buChar char="l"/>
              <a:defRPr/>
            </a:pPr>
            <a:r>
              <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rPr>
              <a:t>主要业务</a:t>
            </a:r>
            <a:endParaRPr kumimoji="0" lang="zh-CN" altLang="en-US" sz="1800" b="0" i="0" u="none" strike="noStrike" kern="1200" cap="none" spc="0" normalizeH="0" baseline="0" noProof="0" dirty="0">
              <a:ln>
                <a:noFill/>
              </a:ln>
              <a:solidFill>
                <a:srgbClr val="444444"/>
              </a:solidFill>
              <a:effectLst/>
              <a:uLnTx/>
              <a:uFillTx/>
              <a:latin typeface="思源黑体 CN Bold" panose="020B0800000000000000" pitchFamily="34" charset="-122"/>
              <a:ea typeface="思源黑体 CN Bold" panose="020B0800000000000000"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5"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46"/>
          <p:cNvSpPr txBox="1"/>
          <p:nvPr/>
        </p:nvSpPr>
        <p:spPr>
          <a:xfrm>
            <a:off x="768350" y="804545"/>
            <a:ext cx="10842625" cy="5589270"/>
          </a:xfrm>
          <a:prstGeom prst="rect">
            <a:avLst/>
          </a:prstGeom>
          <a:noFill/>
        </p:spPr>
        <p:txBody>
          <a:bodyPr wrap="square" lIns="49634" tIns="24817" rIns="49634" bIns="24817" rtlCol="0">
            <a:spAutoFit/>
          </a:bodyPr>
          <a:lstStyle/>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长安区就业服务中心系长安区政府职能部门，主要从事职业介绍、就业培训、创业培训、就业指导及社区就业服务工作，提供与就业相关的管理和服务。</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就业服务中心下设业务部门有：人力资源市场办公室、培训管理中心办公室、创业担保贷款办公室、社区就业服务办公室等。</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人力资源市场主要负责全区为失业人员办理求职登记，就业创业登记证发放，劳动事务代理，档案管理，开展职业指导、职业介绍，医保、养老接续，灵活就业人员退休手续办理、退休认证。</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培训管理中心主要负责失业人员技能培训、创业培训。</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创业担保贷款办公室主要负责创业贷款政策的宣传解释工作、负责小微企业创业担保贷款业务经办。</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8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社区服务中心主要负责全区各社区就业服务指导。</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zh-CN" altLang="en-US" sz="3200" dirty="0">
                <a:solidFill>
                  <a:srgbClr val="BE0100"/>
                </a:solidFill>
                <a:latin typeface="思源黑体 CN Bold" panose="020B0800000000000000" pitchFamily="34" charset="-122"/>
                <a:ea typeface="思源黑体 CN Bold" panose="020B0800000000000000" pitchFamily="34" charset="-122"/>
              </a:rPr>
              <a:t>部门简介</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rot="5400000">
            <a:off x="4633491" y="-4644976"/>
            <a:ext cx="2925017" cy="12192002"/>
          </a:xfrm>
          <a:prstGeom prst="rect">
            <a:avLst/>
          </a:prstGeom>
          <a:solidFill>
            <a:srgbClr val="BE0100"/>
          </a:solidFill>
          <a:ln w="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rmAutofit/>
          </a:bodyPr>
          <a:lstStyle/>
          <a:p>
            <a:pPr algn="ctr"/>
            <a:endParaRPr lang="zh-CN" altLang="en-US" dirty="0">
              <a:latin typeface="思源黑体 CN Bold" panose="020B0800000000000000" pitchFamily="34" charset="-122"/>
              <a:ea typeface="思源黑体 CN Bold" panose="020B0800000000000000" pitchFamily="34" charset="-122"/>
            </a:endParaRPr>
          </a:p>
        </p:txBody>
      </p:sp>
      <p:sp>
        <p:nvSpPr>
          <p:cNvPr id="4" name="文本框 3"/>
          <p:cNvSpPr txBox="1"/>
          <p:nvPr/>
        </p:nvSpPr>
        <p:spPr>
          <a:xfrm>
            <a:off x="4407877" y="1990858"/>
            <a:ext cx="3376246" cy="922020"/>
          </a:xfrm>
          <a:prstGeom prst="rect">
            <a:avLst/>
          </a:prstGeom>
          <a:noFill/>
        </p:spPr>
        <p:txBody>
          <a:bodyPr wrap="square" rtlCol="0" anchor="ctr" anchorCtr="0">
            <a:spAutoFit/>
          </a:bodyPr>
          <a:lstStyle/>
          <a:p>
            <a:pPr algn="l"/>
            <a:r>
              <a:rPr lang="en-US" altLang="zh-CN" sz="5400" dirty="0">
                <a:solidFill>
                  <a:schemeClr val="bg1"/>
                </a:solidFill>
                <a:latin typeface="思源黑体 CN Bold" panose="020B0800000000000000" pitchFamily="34" charset="-122"/>
                <a:ea typeface="思源黑体 CN Bold" panose="020B0800000000000000" pitchFamily="34" charset="-122"/>
              </a:rPr>
              <a:t>PART  0</a:t>
            </a:r>
            <a:r>
              <a:rPr lang="en-US" sz="5400" dirty="0">
                <a:solidFill>
                  <a:schemeClr val="bg1"/>
                </a:solidFill>
                <a:latin typeface="思源黑体 CN Bold" panose="020B0800000000000000" pitchFamily="34" charset="-122"/>
                <a:ea typeface="思源黑体 CN Bold" panose="020B0800000000000000" pitchFamily="34" charset="-122"/>
              </a:rPr>
              <a:t>1</a:t>
            </a:r>
            <a:endParaRPr lang="en-US" sz="5400" dirty="0">
              <a:solidFill>
                <a:schemeClr val="bg1"/>
              </a:solidFill>
              <a:latin typeface="思源黑体 CN Bold" panose="020B0800000000000000" pitchFamily="34" charset="-122"/>
              <a:ea typeface="思源黑体 CN Bold" panose="020B0800000000000000" pitchFamily="34" charset="-122"/>
            </a:endParaRPr>
          </a:p>
        </p:txBody>
      </p:sp>
      <p:grpSp>
        <p:nvGrpSpPr>
          <p:cNvPr id="13" name="Group 454"/>
          <p:cNvGrpSpPr/>
          <p:nvPr/>
        </p:nvGrpSpPr>
        <p:grpSpPr bwMode="auto">
          <a:xfrm>
            <a:off x="4923028" y="805918"/>
            <a:ext cx="2096749" cy="1012710"/>
            <a:chOff x="0" y="0"/>
            <a:chExt cx="576" cy="277"/>
          </a:xfrm>
          <a:solidFill>
            <a:schemeClr val="bg1"/>
          </a:solidFill>
        </p:grpSpPr>
        <p:sp>
          <p:nvSpPr>
            <p:cNvPr id="14" name="AutoShape 451"/>
            <p:cNvSpPr/>
            <p:nvPr/>
          </p:nvSpPr>
          <p:spPr bwMode="auto">
            <a:xfrm>
              <a:off x="416" y="72"/>
              <a:ext cx="160" cy="202"/>
            </a:xfrm>
            <a:custGeom>
              <a:avLst/>
              <a:gdLst>
                <a:gd name="T0" fmla="*/ 0 w 21471"/>
                <a:gd name="T1" fmla="*/ 0 h 21600"/>
                <a:gd name="T2" fmla="*/ 0 w 21471"/>
                <a:gd name="T3" fmla="*/ 0 h 21600"/>
                <a:gd name="T4" fmla="*/ 0 w 21471"/>
                <a:gd name="T5" fmla="*/ 0 h 21600"/>
                <a:gd name="T6" fmla="*/ 0 w 21471"/>
                <a:gd name="T7" fmla="*/ 0 h 21600"/>
                <a:gd name="T8" fmla="*/ 0 w 21471"/>
                <a:gd name="T9" fmla="*/ 0 h 21600"/>
                <a:gd name="T10" fmla="*/ 0 w 21471"/>
                <a:gd name="T11" fmla="*/ 0 h 21600"/>
                <a:gd name="T12" fmla="*/ 0 w 21471"/>
                <a:gd name="T13" fmla="*/ 0 h 21600"/>
                <a:gd name="T14" fmla="*/ 0 w 21471"/>
                <a:gd name="T15" fmla="*/ 0 h 21600"/>
                <a:gd name="T16" fmla="*/ 0 w 21471"/>
                <a:gd name="T17" fmla="*/ 0 h 21600"/>
                <a:gd name="T18" fmla="*/ 0 w 21471"/>
                <a:gd name="T19" fmla="*/ 0 h 21600"/>
                <a:gd name="T20" fmla="*/ 0 w 21471"/>
                <a:gd name="T21" fmla="*/ 0 h 21600"/>
                <a:gd name="T22" fmla="*/ 0 w 21471"/>
                <a:gd name="T23" fmla="*/ 0 h 21600"/>
                <a:gd name="T24" fmla="*/ 0 w 21471"/>
                <a:gd name="T25" fmla="*/ 0 h 21600"/>
                <a:gd name="T26" fmla="*/ 0 w 21471"/>
                <a:gd name="T27" fmla="*/ 0 h 21600"/>
                <a:gd name="T28" fmla="*/ 0 w 21471"/>
                <a:gd name="T29" fmla="*/ 0 h 21600"/>
                <a:gd name="T30" fmla="*/ 0 w 21471"/>
                <a:gd name="T31" fmla="*/ 0 h 21600"/>
                <a:gd name="T32" fmla="*/ 0 w 21471"/>
                <a:gd name="T33" fmla="*/ 0 h 21600"/>
                <a:gd name="T34" fmla="*/ 0 w 21471"/>
                <a:gd name="T35" fmla="*/ 0 h 21600"/>
                <a:gd name="T36" fmla="*/ 0 w 21471"/>
                <a:gd name="T37" fmla="*/ 0 h 21600"/>
                <a:gd name="T38" fmla="*/ 0 w 21471"/>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71" h="21600">
                  <a:moveTo>
                    <a:pt x="21471" y="19054"/>
                  </a:moveTo>
                  <a:cubicBezTo>
                    <a:pt x="21471" y="19054"/>
                    <a:pt x="21453" y="17550"/>
                    <a:pt x="17605" y="16182"/>
                  </a:cubicBezTo>
                  <a:cubicBezTo>
                    <a:pt x="15742" y="15518"/>
                    <a:pt x="12975" y="13809"/>
                    <a:pt x="8879" y="13221"/>
                  </a:cubicBezTo>
                  <a:cubicBezTo>
                    <a:pt x="9926" y="12323"/>
                    <a:pt x="10720" y="10919"/>
                    <a:pt x="11535" y="9255"/>
                  </a:cubicBezTo>
                  <a:cubicBezTo>
                    <a:pt x="12007" y="8291"/>
                    <a:pt x="11927" y="7470"/>
                    <a:pt x="11927" y="6301"/>
                  </a:cubicBezTo>
                  <a:cubicBezTo>
                    <a:pt x="11927" y="5435"/>
                    <a:pt x="12129" y="4048"/>
                    <a:pt x="11862" y="3286"/>
                  </a:cubicBezTo>
                  <a:cubicBezTo>
                    <a:pt x="10957" y="711"/>
                    <a:pt x="8675" y="0"/>
                    <a:pt x="6000" y="0"/>
                  </a:cubicBezTo>
                  <a:cubicBezTo>
                    <a:pt x="3324" y="0"/>
                    <a:pt x="1039" y="714"/>
                    <a:pt x="137" y="3295"/>
                  </a:cubicBezTo>
                  <a:cubicBezTo>
                    <a:pt x="-129" y="4055"/>
                    <a:pt x="75" y="5439"/>
                    <a:pt x="75" y="6302"/>
                  </a:cubicBezTo>
                  <a:cubicBezTo>
                    <a:pt x="75" y="7473"/>
                    <a:pt x="-5" y="8298"/>
                    <a:pt x="469" y="9264"/>
                  </a:cubicBezTo>
                  <a:cubicBezTo>
                    <a:pt x="1142" y="10633"/>
                    <a:pt x="1789" y="11815"/>
                    <a:pt x="2574" y="12690"/>
                  </a:cubicBezTo>
                  <a:cubicBezTo>
                    <a:pt x="7111" y="14881"/>
                    <a:pt x="7535" y="17307"/>
                    <a:pt x="7544" y="18077"/>
                  </a:cubicBezTo>
                  <a:lnTo>
                    <a:pt x="7544" y="18090"/>
                  </a:lnTo>
                  <a:lnTo>
                    <a:pt x="7544" y="18102"/>
                  </a:lnTo>
                  <a:lnTo>
                    <a:pt x="7544" y="21597"/>
                  </a:lnTo>
                  <a:lnTo>
                    <a:pt x="7544" y="21600"/>
                  </a:lnTo>
                  <a:lnTo>
                    <a:pt x="21470" y="21599"/>
                  </a:lnTo>
                  <a:lnTo>
                    <a:pt x="21470" y="19054"/>
                  </a:lnTo>
                  <a:lnTo>
                    <a:pt x="21471" y="19054"/>
                  </a:lnTo>
                  <a:close/>
                  <a:moveTo>
                    <a:pt x="21471" y="190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09600"/>
              <a:endParaRPr lang="en-US" sz="2400">
                <a:solidFill>
                  <a:prstClr val="black"/>
                </a:solidFill>
                <a:latin typeface="思源黑体 CN Bold" panose="020B0800000000000000" pitchFamily="34" charset="-122"/>
                <a:ea typeface="思源黑体 CN Bold" panose="020B0800000000000000" pitchFamily="34" charset="-122"/>
              </a:endParaRPr>
            </a:p>
          </p:txBody>
        </p:sp>
        <p:sp>
          <p:nvSpPr>
            <p:cNvPr id="15" name="AutoShape 452"/>
            <p:cNvSpPr/>
            <p:nvPr/>
          </p:nvSpPr>
          <p:spPr bwMode="auto">
            <a:xfrm>
              <a:off x="0" y="72"/>
              <a:ext cx="160" cy="202"/>
            </a:xfrm>
            <a:custGeom>
              <a:avLst/>
              <a:gdLst>
                <a:gd name="T0" fmla="*/ 0 w 21470"/>
                <a:gd name="T1" fmla="*/ 0 h 21600"/>
                <a:gd name="T2" fmla="*/ 0 w 21470"/>
                <a:gd name="T3" fmla="*/ 0 h 21600"/>
                <a:gd name="T4" fmla="*/ 0 w 21470"/>
                <a:gd name="T5" fmla="*/ 0 h 21600"/>
                <a:gd name="T6" fmla="*/ 0 w 21470"/>
                <a:gd name="T7" fmla="*/ 0 h 21600"/>
                <a:gd name="T8" fmla="*/ 0 w 21470"/>
                <a:gd name="T9" fmla="*/ 0 h 21600"/>
                <a:gd name="T10" fmla="*/ 0 w 21470"/>
                <a:gd name="T11" fmla="*/ 0 h 21600"/>
                <a:gd name="T12" fmla="*/ 0 w 21470"/>
                <a:gd name="T13" fmla="*/ 0 h 21600"/>
                <a:gd name="T14" fmla="*/ 0 w 21470"/>
                <a:gd name="T15" fmla="*/ 0 h 21600"/>
                <a:gd name="T16" fmla="*/ 0 w 21470"/>
                <a:gd name="T17" fmla="*/ 0 h 21600"/>
                <a:gd name="T18" fmla="*/ 0 w 21470"/>
                <a:gd name="T19" fmla="*/ 0 h 21600"/>
                <a:gd name="T20" fmla="*/ 0 w 21470"/>
                <a:gd name="T21" fmla="*/ 0 h 21600"/>
                <a:gd name="T22" fmla="*/ 0 w 21470"/>
                <a:gd name="T23" fmla="*/ 0 h 21600"/>
                <a:gd name="T24" fmla="*/ 0 w 21470"/>
                <a:gd name="T25" fmla="*/ 0 h 21600"/>
                <a:gd name="T26" fmla="*/ 0 w 21470"/>
                <a:gd name="T27" fmla="*/ 0 h 21600"/>
                <a:gd name="T28" fmla="*/ 0 w 21470"/>
                <a:gd name="T29" fmla="*/ 0 h 21600"/>
                <a:gd name="T30" fmla="*/ 0 w 21470"/>
                <a:gd name="T31" fmla="*/ 0 h 21600"/>
                <a:gd name="T32" fmla="*/ 0 w 21470"/>
                <a:gd name="T33" fmla="*/ 0 h 21600"/>
                <a:gd name="T34" fmla="*/ 0 w 2147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70" h="21600">
                  <a:moveTo>
                    <a:pt x="13940" y="18086"/>
                  </a:moveTo>
                  <a:lnTo>
                    <a:pt x="13940" y="18072"/>
                  </a:lnTo>
                  <a:cubicBezTo>
                    <a:pt x="13950" y="17309"/>
                    <a:pt x="14371" y="14916"/>
                    <a:pt x="18830" y="12738"/>
                  </a:cubicBezTo>
                  <a:cubicBezTo>
                    <a:pt x="19647" y="11854"/>
                    <a:pt x="20318" y="10647"/>
                    <a:pt x="21003" y="9254"/>
                  </a:cubicBezTo>
                  <a:cubicBezTo>
                    <a:pt x="21477" y="8291"/>
                    <a:pt x="21396" y="7469"/>
                    <a:pt x="21396" y="6300"/>
                  </a:cubicBezTo>
                  <a:cubicBezTo>
                    <a:pt x="21396" y="5435"/>
                    <a:pt x="21600" y="4048"/>
                    <a:pt x="21331" y="3286"/>
                  </a:cubicBezTo>
                  <a:cubicBezTo>
                    <a:pt x="20423" y="711"/>
                    <a:pt x="18134" y="0"/>
                    <a:pt x="15449" y="0"/>
                  </a:cubicBezTo>
                  <a:cubicBezTo>
                    <a:pt x="12763" y="0"/>
                    <a:pt x="10471" y="714"/>
                    <a:pt x="9566" y="3295"/>
                  </a:cubicBezTo>
                  <a:cubicBezTo>
                    <a:pt x="9299" y="4055"/>
                    <a:pt x="9503" y="5438"/>
                    <a:pt x="9503" y="6301"/>
                  </a:cubicBezTo>
                  <a:cubicBezTo>
                    <a:pt x="9503" y="7472"/>
                    <a:pt x="9424" y="8298"/>
                    <a:pt x="9899" y="9263"/>
                  </a:cubicBezTo>
                  <a:cubicBezTo>
                    <a:pt x="10724" y="10935"/>
                    <a:pt x="11507" y="12337"/>
                    <a:pt x="12555" y="13231"/>
                  </a:cubicBezTo>
                  <a:cubicBezTo>
                    <a:pt x="8478" y="13828"/>
                    <a:pt x="5723" y="15526"/>
                    <a:pt x="3864" y="16187"/>
                  </a:cubicBezTo>
                  <a:cubicBezTo>
                    <a:pt x="17" y="17556"/>
                    <a:pt x="0" y="19054"/>
                    <a:pt x="0" y="19054"/>
                  </a:cubicBezTo>
                  <a:lnTo>
                    <a:pt x="0" y="21600"/>
                  </a:lnTo>
                  <a:lnTo>
                    <a:pt x="13940" y="21598"/>
                  </a:lnTo>
                  <a:lnTo>
                    <a:pt x="13940" y="18101"/>
                  </a:lnTo>
                  <a:lnTo>
                    <a:pt x="13940" y="18086"/>
                  </a:lnTo>
                  <a:close/>
                  <a:moveTo>
                    <a:pt x="13940" y="180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09600"/>
              <a:endParaRPr lang="en-US" sz="2400">
                <a:solidFill>
                  <a:prstClr val="black"/>
                </a:solidFill>
                <a:latin typeface="思源黑体 CN Bold" panose="020B0800000000000000" pitchFamily="34" charset="-122"/>
                <a:ea typeface="思源黑体 CN Bold" panose="020B0800000000000000" pitchFamily="34" charset="-122"/>
              </a:endParaRPr>
            </a:p>
          </p:txBody>
        </p:sp>
        <p:sp>
          <p:nvSpPr>
            <p:cNvPr id="16" name="AutoShape 453"/>
            <p:cNvSpPr/>
            <p:nvPr/>
          </p:nvSpPr>
          <p:spPr bwMode="auto">
            <a:xfrm>
              <a:off x="127" y="0"/>
              <a:ext cx="318" cy="27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8895" y="16181"/>
                  </a:moveTo>
                  <a:cubicBezTo>
                    <a:pt x="17590" y="15518"/>
                    <a:pt x="15654" y="13809"/>
                    <a:pt x="12789" y="13221"/>
                  </a:cubicBezTo>
                  <a:cubicBezTo>
                    <a:pt x="13522" y="12323"/>
                    <a:pt x="14076" y="10920"/>
                    <a:pt x="14647" y="9256"/>
                  </a:cubicBezTo>
                  <a:cubicBezTo>
                    <a:pt x="14978" y="8292"/>
                    <a:pt x="14921" y="7470"/>
                    <a:pt x="14921" y="6300"/>
                  </a:cubicBezTo>
                  <a:cubicBezTo>
                    <a:pt x="14921" y="5435"/>
                    <a:pt x="15063" y="4049"/>
                    <a:pt x="14876" y="3287"/>
                  </a:cubicBezTo>
                  <a:cubicBezTo>
                    <a:pt x="14244" y="711"/>
                    <a:pt x="12646" y="0"/>
                    <a:pt x="10774" y="0"/>
                  </a:cubicBezTo>
                  <a:cubicBezTo>
                    <a:pt x="8902" y="0"/>
                    <a:pt x="7302" y="714"/>
                    <a:pt x="6671" y="3294"/>
                  </a:cubicBezTo>
                  <a:cubicBezTo>
                    <a:pt x="6485" y="4055"/>
                    <a:pt x="6628" y="5438"/>
                    <a:pt x="6628" y="6300"/>
                  </a:cubicBezTo>
                  <a:cubicBezTo>
                    <a:pt x="6628" y="7474"/>
                    <a:pt x="6572" y="8297"/>
                    <a:pt x="6904" y="9263"/>
                  </a:cubicBezTo>
                  <a:cubicBezTo>
                    <a:pt x="7479" y="10935"/>
                    <a:pt x="8025" y="12336"/>
                    <a:pt x="8756" y="13231"/>
                  </a:cubicBezTo>
                  <a:cubicBezTo>
                    <a:pt x="5913" y="13829"/>
                    <a:pt x="3991" y="15526"/>
                    <a:pt x="2696" y="16187"/>
                  </a:cubicBezTo>
                  <a:cubicBezTo>
                    <a:pt x="13" y="17556"/>
                    <a:pt x="0" y="19054"/>
                    <a:pt x="0" y="19054"/>
                  </a:cubicBezTo>
                  <a:lnTo>
                    <a:pt x="0" y="21600"/>
                  </a:lnTo>
                  <a:lnTo>
                    <a:pt x="21600" y="21597"/>
                  </a:lnTo>
                  <a:lnTo>
                    <a:pt x="21600" y="19054"/>
                  </a:lnTo>
                  <a:cubicBezTo>
                    <a:pt x="21600" y="19054"/>
                    <a:pt x="21587" y="17551"/>
                    <a:pt x="18895" y="16181"/>
                  </a:cubicBezTo>
                  <a:close/>
                  <a:moveTo>
                    <a:pt x="18895" y="161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609600"/>
              <a:endParaRPr lang="en-US" sz="2400">
                <a:solidFill>
                  <a:prstClr val="black"/>
                </a:solidFill>
                <a:latin typeface="思源黑体 CN Bold" panose="020B0800000000000000" pitchFamily="34" charset="-122"/>
                <a:ea typeface="思源黑体 CN Bold" panose="020B0800000000000000" pitchFamily="34" charset="-122"/>
              </a:endParaRPr>
            </a:p>
          </p:txBody>
        </p:sp>
      </p:grpSp>
      <p:sp>
        <p:nvSpPr>
          <p:cNvPr id="17" name="文本框 16"/>
          <p:cNvSpPr txBox="1"/>
          <p:nvPr/>
        </p:nvSpPr>
        <p:spPr>
          <a:xfrm>
            <a:off x="3134360" y="3252153"/>
            <a:ext cx="5828030" cy="922020"/>
          </a:xfrm>
          <a:prstGeom prst="rect">
            <a:avLst/>
          </a:prstGeom>
          <a:noFill/>
        </p:spPr>
        <p:txBody>
          <a:bodyPr wrap="square" rtlCol="0" anchor="ctr" anchorCtr="0">
            <a:spAutoFit/>
          </a:bodyPr>
          <a:lstStyle/>
          <a:p>
            <a:pPr algn="l"/>
            <a:r>
              <a:rPr lang="zh-CN" altLang="en-US" sz="5400" dirty="0">
                <a:solidFill>
                  <a:srgbClr val="BE0100"/>
                </a:solidFill>
                <a:latin typeface="思源黑体 CN Bold" panose="020B0800000000000000" pitchFamily="34" charset="-122"/>
                <a:ea typeface="思源黑体 CN Bold" panose="020B0800000000000000" pitchFamily="34" charset="-122"/>
              </a:rPr>
              <a:t>创业担保贷款申请</a:t>
            </a:r>
            <a:endParaRPr lang="zh-CN" altLang="en-US" sz="5400" dirty="0">
              <a:solidFill>
                <a:srgbClr val="BE0100"/>
              </a:solidFill>
              <a:latin typeface="思源黑体 CN Bold" panose="020B0800000000000000" pitchFamily="34" charset="-122"/>
              <a:ea typeface="思源黑体 CN Bold" panose="020B0800000000000000" pitchFamily="34" charset="-122"/>
            </a:endParaRPr>
          </a:p>
        </p:txBody>
      </p:sp>
      <p:sp>
        <p:nvSpPr>
          <p:cNvPr id="5" name="文本框 4"/>
          <p:cNvSpPr txBox="1"/>
          <p:nvPr/>
        </p:nvSpPr>
        <p:spPr>
          <a:xfrm>
            <a:off x="3448595" y="4365310"/>
            <a:ext cx="1425526" cy="1198880"/>
          </a:xfrm>
          <a:prstGeom prst="rect">
            <a:avLst/>
          </a:prstGeom>
          <a:noFill/>
        </p:spPr>
        <p:txBody>
          <a:bodyPr wrap="square" rtlCol="0" anchor="ctr" anchorCtr="0">
            <a:spAutoFit/>
          </a:bodyPr>
          <a:lstStyle/>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政策内容</a:t>
            </a:r>
            <a:endParaRPr lang="en-US" altLang="zh-CN" dirty="0">
              <a:solidFill>
                <a:srgbClr val="444444"/>
              </a:solidFill>
              <a:latin typeface="思源黑体 CN Bold" panose="020B0800000000000000" pitchFamily="34" charset="-122"/>
              <a:ea typeface="思源黑体 CN Bold" panose="020B0800000000000000" pitchFamily="34" charset="-122"/>
            </a:endParaRPr>
          </a:p>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贷款额度</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18" name="文本框 17"/>
          <p:cNvSpPr txBox="1"/>
          <p:nvPr/>
        </p:nvSpPr>
        <p:spPr>
          <a:xfrm>
            <a:off x="5251386" y="4365310"/>
            <a:ext cx="1425526" cy="1198880"/>
          </a:xfrm>
          <a:prstGeom prst="rect">
            <a:avLst/>
          </a:prstGeom>
          <a:noFill/>
        </p:spPr>
        <p:txBody>
          <a:bodyPr wrap="square" rtlCol="0" anchor="ctr" anchorCtr="0">
            <a:spAutoFit/>
          </a:bodyPr>
          <a:lstStyle/>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贷款期限</a:t>
            </a:r>
            <a:endParaRPr lang="en-US" altLang="zh-CN" dirty="0">
              <a:solidFill>
                <a:srgbClr val="444444"/>
              </a:solidFill>
              <a:latin typeface="思源黑体 CN Bold" panose="020B0800000000000000" pitchFamily="34" charset="-122"/>
              <a:ea typeface="思源黑体 CN Bold" panose="020B0800000000000000" pitchFamily="34" charset="-122"/>
            </a:endParaRPr>
          </a:p>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贴息标准</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2" name="文本框 1"/>
          <p:cNvSpPr txBox="1"/>
          <p:nvPr/>
        </p:nvSpPr>
        <p:spPr>
          <a:xfrm>
            <a:off x="7214171" y="4365310"/>
            <a:ext cx="1425526" cy="1198880"/>
          </a:xfrm>
          <a:prstGeom prst="rect">
            <a:avLst/>
          </a:prstGeom>
          <a:noFill/>
        </p:spPr>
        <p:txBody>
          <a:bodyPr wrap="square" rtlCol="0" anchor="ctr" anchorCtr="0">
            <a:spAutoFit/>
          </a:bodyPr>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申请程序</a:t>
            </a:r>
            <a:endParaRPr lang="en-US" altLang="zh-CN" dirty="0">
              <a:solidFill>
                <a:srgbClr val="444444"/>
              </a:solidFill>
              <a:latin typeface="思源黑体 CN Bold" panose="020B0800000000000000" pitchFamily="34" charset="-122"/>
              <a:ea typeface="思源黑体 CN Bold" panose="020B0800000000000000" pitchFamily="34" charset="-122"/>
            </a:endParaRPr>
          </a:p>
          <a:p>
            <a:pPr marL="285750" indent="-285750" algn="l">
              <a:lnSpc>
                <a:spcPct val="200000"/>
              </a:lnSpc>
              <a:buFont typeface="Wingdings" panose="05000000000000000000" pitchFamily="2" charset="2"/>
              <a:buChar char="l"/>
            </a:pPr>
            <a:r>
              <a:rPr lang="zh-CN" altLang="en-US" dirty="0">
                <a:solidFill>
                  <a:srgbClr val="444444"/>
                </a:solidFill>
                <a:latin typeface="思源黑体 CN Bold" panose="020B0800000000000000" pitchFamily="34" charset="-122"/>
                <a:ea typeface="思源黑体 CN Bold" panose="020B0800000000000000" pitchFamily="34" charset="-122"/>
              </a:rPr>
              <a:t>经办机构</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5" grpId="0"/>
      <p:bldP spid="18"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46"/>
          <p:cNvSpPr txBox="1"/>
          <p:nvPr/>
        </p:nvSpPr>
        <p:spPr>
          <a:xfrm>
            <a:off x="951865" y="914400"/>
            <a:ext cx="9973945" cy="4758055"/>
          </a:xfrm>
          <a:prstGeom prst="rect">
            <a:avLst/>
          </a:prstGeom>
          <a:noFill/>
        </p:spPr>
        <p:txBody>
          <a:bodyPr wrap="square" lIns="49634" tIns="24817" rIns="49634" bIns="24817" rtlCol="0">
            <a:spAutoFit/>
          </a:bodyPr>
          <a:lstStyle/>
          <a:p>
            <a:pPr indent="457200" algn="l" fontAlgn="auto">
              <a:lnSpc>
                <a:spcPct val="17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凡在法定劳动年龄内（贷款到期时,男不超过60岁，女不超过50岁），个人信用记录良好的城镇登记失业人员、就业困难人员（含残疾人）、复员转业退役军人、刑满释放人员、高校毕业生（含留学回国学生）、化解过剩产能企业职工和失业人员、返乡创业农民工、网络商户、建档立卡贫困人口、农村自主创业农民，在长安区从事个体经营、合伙经营或创办小微企业的，均可申请创业担保贷款。</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a:p>
            <a:pPr indent="457200" algn="l" fontAlgn="auto">
              <a:lnSpc>
                <a:spcPct val="170000"/>
              </a:lnSpc>
              <a:buClrTx/>
              <a:buSzTx/>
              <a:buFontTx/>
              <a:defRPr/>
            </a:pPr>
            <a:r>
              <a:rPr lang="zh-CN" altLang="en-US" sz="2000" dirty="0">
                <a:solidFill>
                  <a:srgbClr val="444444"/>
                </a:solidFill>
                <a:latin typeface="思源黑体 CN Bold" panose="020B0800000000000000" pitchFamily="34" charset="-122"/>
                <a:ea typeface="思源黑体 CN Bold" panose="020B0800000000000000" pitchFamily="34" charset="-122"/>
              </a:rPr>
              <a:t>除助学贷款、扶贫贷款、住房贷款、购车贷款、5万元以下小额消费贷款（含信用卡消费）以外，申请人提交创业担保贷款申请时，本人及其配偶没有其他贷款的，按照“借款人申请、人力资源与社会保障保障部门审核借款人资格、经办银行审核放贷、担保机构尽职审查、财政部门复核贴息”的流程办理。</a:t>
            </a:r>
            <a:endParaRPr lang="zh-CN" altLang="en-US" sz="2000" dirty="0">
              <a:solidFill>
                <a:srgbClr val="444444"/>
              </a:solidFill>
              <a:latin typeface="思源黑体 CN Bold" panose="020B0800000000000000" pitchFamily="34" charset="-122"/>
              <a:ea typeface="思源黑体 CN Bold" panose="020B0800000000000000" pitchFamily="34" charset="-122"/>
            </a:endParaRPr>
          </a:p>
        </p:txBody>
      </p:sp>
      <p:sp>
        <p:nvSpPr>
          <p:cNvPr id="58" name="文本框 57"/>
          <p:cNvSpPr txBox="1"/>
          <p:nvPr/>
        </p:nvSpPr>
        <p:spPr>
          <a:xfrm>
            <a:off x="138043" y="29750"/>
            <a:ext cx="3218586"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1.</a:t>
            </a:r>
            <a:r>
              <a:rPr lang="zh-CN" altLang="en-US" sz="3200" dirty="0">
                <a:solidFill>
                  <a:srgbClr val="BE0100"/>
                </a:solidFill>
                <a:latin typeface="思源黑体 CN Bold" panose="020B0800000000000000" pitchFamily="34" charset="-122"/>
                <a:ea typeface="思源黑体 CN Bold" panose="020B0800000000000000" pitchFamily="34" charset="-122"/>
              </a:rPr>
              <a:t>政策内容</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nvSpPr>
        <p:spPr>
          <a:xfrm>
            <a:off x="137795" y="29528"/>
            <a:ext cx="9338945" cy="583565"/>
          </a:xfrm>
          <a:prstGeom prst="rect">
            <a:avLst/>
          </a:prstGeom>
          <a:noFill/>
        </p:spPr>
        <p:txBody>
          <a:bodyPr wrap="square" rtlCol="0" anchor="ctr" anchorCtr="0">
            <a:spAutoFit/>
          </a:bodyPr>
          <a:lstStyle/>
          <a:p>
            <a:pPr algn="l"/>
            <a:r>
              <a:rPr lang="en-US" altLang="zh-CN" sz="3200" dirty="0">
                <a:solidFill>
                  <a:srgbClr val="BE0100"/>
                </a:solidFill>
                <a:latin typeface="思源黑体 CN Bold" panose="020B0800000000000000" pitchFamily="34" charset="-122"/>
                <a:ea typeface="思源黑体 CN Bold" panose="020B0800000000000000" pitchFamily="34" charset="-122"/>
              </a:rPr>
              <a:t>2.</a:t>
            </a:r>
            <a:r>
              <a:rPr lang="zh-CN" altLang="en-US" sz="3200" dirty="0">
                <a:solidFill>
                  <a:srgbClr val="BE0100"/>
                </a:solidFill>
                <a:latin typeface="思源黑体 CN Bold" panose="020B0800000000000000" pitchFamily="34" charset="-122"/>
                <a:ea typeface="思源黑体 CN Bold" panose="020B0800000000000000" pitchFamily="34" charset="-122"/>
              </a:rPr>
              <a:t>贷款额度</a:t>
            </a:r>
            <a:r>
              <a:rPr lang="en-US" altLang="zh-CN" sz="3200" dirty="0">
                <a:solidFill>
                  <a:srgbClr val="BE0100"/>
                </a:solidFill>
                <a:latin typeface="思源黑体 CN Bold" panose="020B0800000000000000" pitchFamily="34" charset="-122"/>
                <a:ea typeface="思源黑体 CN Bold" panose="020B0800000000000000" pitchFamily="34" charset="-122"/>
              </a:rPr>
              <a:t>/</a:t>
            </a:r>
            <a:r>
              <a:rPr lang="zh-CN" altLang="en-US" sz="3200" dirty="0">
                <a:solidFill>
                  <a:srgbClr val="BE0100"/>
                </a:solidFill>
                <a:latin typeface="思源黑体 CN Bold" panose="020B0800000000000000" pitchFamily="34" charset="-122"/>
                <a:ea typeface="思源黑体 CN Bold" panose="020B0800000000000000" pitchFamily="34" charset="-122"/>
              </a:rPr>
              <a:t>贷款期限</a:t>
            </a:r>
            <a:r>
              <a:rPr lang="en-US" altLang="zh-CN" sz="3200" dirty="0">
                <a:solidFill>
                  <a:srgbClr val="BE0100"/>
                </a:solidFill>
                <a:latin typeface="思源黑体 CN Bold" panose="020B0800000000000000" pitchFamily="34" charset="-122"/>
                <a:ea typeface="思源黑体 CN Bold" panose="020B0800000000000000" pitchFamily="34" charset="-122"/>
              </a:rPr>
              <a:t>/</a:t>
            </a:r>
            <a:r>
              <a:rPr lang="zh-CN" altLang="en-US" sz="3200" dirty="0">
                <a:solidFill>
                  <a:srgbClr val="BE0100"/>
                </a:solidFill>
                <a:latin typeface="思源黑体 CN Bold" panose="020B0800000000000000" pitchFamily="34" charset="-122"/>
                <a:ea typeface="思源黑体 CN Bold" panose="020B0800000000000000" pitchFamily="34" charset="-122"/>
              </a:rPr>
              <a:t>贴息标准</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grpSp>
        <p:nvGrpSpPr>
          <p:cNvPr id="87" name="组合 86"/>
          <p:cNvGrpSpPr/>
          <p:nvPr/>
        </p:nvGrpSpPr>
        <p:grpSpPr>
          <a:xfrm>
            <a:off x="4011465" y="1400550"/>
            <a:ext cx="598984" cy="598984"/>
            <a:chOff x="7212329" y="943952"/>
            <a:chExt cx="598984" cy="598984"/>
          </a:xfrm>
        </p:grpSpPr>
        <p:sp>
          <p:nvSpPr>
            <p:cNvPr id="88" name="椭圆 87"/>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89"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93" name="文本框 92"/>
          <p:cNvSpPr txBox="1"/>
          <p:nvPr/>
        </p:nvSpPr>
        <p:spPr>
          <a:xfrm>
            <a:off x="989204" y="1469854"/>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贷款额度</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4" name="矩形 93"/>
          <p:cNvSpPr/>
          <p:nvPr/>
        </p:nvSpPr>
        <p:spPr>
          <a:xfrm>
            <a:off x="379095" y="2038985"/>
            <a:ext cx="3177540" cy="3328670"/>
          </a:xfrm>
          <a:prstGeom prst="rect">
            <a:avLst/>
          </a:prstGeom>
        </p:spPr>
        <p:txBody>
          <a:bodyPr wrap="square">
            <a:spAutoFit/>
          </a:bodyPr>
          <a:lstStyle/>
          <a:p>
            <a:pPr>
              <a:lnSpc>
                <a:spcPct val="1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对符合条件的个人发放的创业担保贷款最高额度为20万元，对符合条件的合伙创业或组织起来共同创业的，贷款额度可按照人均不超过22万元，总额度最高不超过130万元。符合条件的高校毕业生创办小微企业的，贷款总额最高不超过500万元。</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97" name="文本框 96"/>
          <p:cNvSpPr txBox="1"/>
          <p:nvPr/>
        </p:nvSpPr>
        <p:spPr>
          <a:xfrm>
            <a:off x="4641293" y="1469854"/>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贷款期限</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98" name="矩形 97"/>
          <p:cNvSpPr/>
          <p:nvPr/>
        </p:nvSpPr>
        <p:spPr>
          <a:xfrm>
            <a:off x="3888105" y="2049145"/>
            <a:ext cx="4077970" cy="3328670"/>
          </a:xfrm>
          <a:prstGeom prst="rect">
            <a:avLst/>
          </a:prstGeom>
        </p:spPr>
        <p:txBody>
          <a:bodyPr wrap="square">
            <a:spAutoFit/>
          </a:bodyPr>
          <a:lstStyle/>
          <a:p>
            <a:pPr>
              <a:lnSpc>
                <a:spcPct val="1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各经办银行向个人(合伙企业)发放的创业担保贷款期限最长不超过3年。借款人经担保机构和经办银行认可，可以展期1次，展期期限不超过1年，展期期限内贷款只担保不贴息。各经办银行向小微企业发放的创业担保贷款，贷款期限最长不超过2年，经担保机构和经办银行认可，可以展期1次，展期期限不超过1年，展期期限内贷款不贴息。</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grpSp>
        <p:nvGrpSpPr>
          <p:cNvPr id="2" name="组合 1"/>
          <p:cNvGrpSpPr/>
          <p:nvPr/>
        </p:nvGrpSpPr>
        <p:grpSpPr>
          <a:xfrm>
            <a:off x="8085625" y="1400550"/>
            <a:ext cx="598984" cy="598984"/>
            <a:chOff x="7212329" y="943952"/>
            <a:chExt cx="598984" cy="598984"/>
          </a:xfrm>
        </p:grpSpPr>
        <p:sp>
          <p:nvSpPr>
            <p:cNvPr id="3" name="椭圆 2"/>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4"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
        <p:nvSpPr>
          <p:cNvPr id="5" name="文本框 4"/>
          <p:cNvSpPr txBox="1"/>
          <p:nvPr/>
        </p:nvSpPr>
        <p:spPr>
          <a:xfrm>
            <a:off x="8715453" y="1469854"/>
            <a:ext cx="2445915" cy="460375"/>
          </a:xfrm>
          <a:prstGeom prst="rect">
            <a:avLst/>
          </a:prstGeom>
          <a:noFill/>
        </p:spPr>
        <p:txBody>
          <a:bodyPr wrap="square" rtlCol="0">
            <a:spAutoFit/>
          </a:bodyPr>
          <a:lstStyle/>
          <a:p>
            <a:pPr>
              <a:defRPr/>
            </a:pPr>
            <a:r>
              <a:rPr lang="zh-CN" altLang="en-US" sz="2400" dirty="0">
                <a:solidFill>
                  <a:srgbClr val="BE0100"/>
                </a:solidFill>
                <a:latin typeface="思源黑体 CN Bold" panose="020B0800000000000000" pitchFamily="34" charset="-122"/>
                <a:ea typeface="思源黑体 CN Bold" panose="020B0800000000000000" pitchFamily="34" charset="-122"/>
              </a:rPr>
              <a:t>贴息标准</a:t>
            </a:r>
            <a:endParaRPr lang="zh-CN" altLang="en-US" sz="2400" dirty="0">
              <a:solidFill>
                <a:srgbClr val="BE0100"/>
              </a:solidFill>
              <a:latin typeface="思源黑体 CN Bold" panose="020B0800000000000000" pitchFamily="34" charset="-122"/>
              <a:ea typeface="思源黑体 CN Bold" panose="020B0800000000000000" pitchFamily="34" charset="-122"/>
            </a:endParaRPr>
          </a:p>
        </p:txBody>
      </p:sp>
      <p:sp>
        <p:nvSpPr>
          <p:cNvPr id="6" name="矩形 5"/>
          <p:cNvSpPr/>
          <p:nvPr/>
        </p:nvSpPr>
        <p:spPr>
          <a:xfrm>
            <a:off x="8095615" y="2049145"/>
            <a:ext cx="3407410" cy="2968625"/>
          </a:xfrm>
          <a:prstGeom prst="rect">
            <a:avLst/>
          </a:prstGeom>
        </p:spPr>
        <p:txBody>
          <a:bodyPr wrap="square">
            <a:spAutoFit/>
          </a:bodyPr>
          <a:lstStyle/>
          <a:p>
            <a:pPr>
              <a:lnSpc>
                <a:spcPct val="130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经办银行对符合条件的个人（合伙企业）、小微企业创业担保贷款利率执行标准为：个人（合伙企业） 和小微企业创业担保贷款利息，LPR-150BP以下部分，由借款人和借款企业承担，剩余部分财政给予贴息。（注：LPR是国家一年期利率）</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grpSp>
        <p:nvGrpSpPr>
          <p:cNvPr id="11" name="组合 10"/>
          <p:cNvGrpSpPr/>
          <p:nvPr/>
        </p:nvGrpSpPr>
        <p:grpSpPr>
          <a:xfrm>
            <a:off x="399585" y="1400550"/>
            <a:ext cx="598984" cy="598984"/>
            <a:chOff x="7212329" y="943952"/>
            <a:chExt cx="598984" cy="598984"/>
          </a:xfrm>
        </p:grpSpPr>
        <p:sp>
          <p:nvSpPr>
            <p:cNvPr id="12" name="椭圆 11"/>
            <p:cNvSpPr/>
            <p:nvPr/>
          </p:nvSpPr>
          <p:spPr>
            <a:xfrm>
              <a:off x="7212329" y="943952"/>
              <a:ext cx="598984" cy="598984"/>
            </a:xfrm>
            <a:prstGeom prst="ellipse">
              <a:avLst/>
            </a:prstGeom>
            <a:solidFill>
              <a:srgbClr val="BE0100"/>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dirty="0">
                <a:solidFill>
                  <a:prstClr val="black"/>
                </a:solidFill>
                <a:latin typeface="思源黑体 CN Bold" panose="020B0800000000000000" pitchFamily="34" charset="-122"/>
                <a:ea typeface="思源黑体 CN Bold" panose="020B0800000000000000" pitchFamily="34" charset="-122"/>
              </a:endParaRPr>
            </a:p>
          </p:txBody>
        </p:sp>
        <p:sp>
          <p:nvSpPr>
            <p:cNvPr id="13" name="tools_105082"/>
            <p:cNvSpPr>
              <a:spLocks noChangeAspect="1"/>
            </p:cNvSpPr>
            <p:nvPr/>
          </p:nvSpPr>
          <p:spPr bwMode="auto">
            <a:xfrm>
              <a:off x="7339078" y="1079866"/>
              <a:ext cx="345486" cy="327156"/>
            </a:xfrm>
            <a:custGeom>
              <a:avLst/>
              <a:gdLst>
                <a:gd name="connsiteX0" fmla="*/ 63097 w 606204"/>
                <a:gd name="connsiteY0" fmla="*/ 473064 h 574043"/>
                <a:gd name="connsiteX1" fmla="*/ 75787 w 606204"/>
                <a:gd name="connsiteY1" fmla="*/ 485725 h 574043"/>
                <a:gd name="connsiteX2" fmla="*/ 75787 w 606204"/>
                <a:gd name="connsiteY2" fmla="*/ 510928 h 574043"/>
                <a:gd name="connsiteX3" fmla="*/ 63097 w 606204"/>
                <a:gd name="connsiteY3" fmla="*/ 523589 h 574043"/>
                <a:gd name="connsiteX4" fmla="*/ 50525 w 606204"/>
                <a:gd name="connsiteY4" fmla="*/ 510928 h 574043"/>
                <a:gd name="connsiteX5" fmla="*/ 50525 w 606204"/>
                <a:gd name="connsiteY5" fmla="*/ 485725 h 574043"/>
                <a:gd name="connsiteX6" fmla="*/ 63097 w 606204"/>
                <a:gd name="connsiteY6" fmla="*/ 473064 h 574043"/>
                <a:gd name="connsiteX7" fmla="*/ 318375 w 606204"/>
                <a:gd name="connsiteY7" fmla="*/ 25832 h 574043"/>
                <a:gd name="connsiteX8" fmla="*/ 307719 w 606204"/>
                <a:gd name="connsiteY8" fmla="*/ 28315 h 574043"/>
                <a:gd name="connsiteX9" fmla="*/ 303101 w 606204"/>
                <a:gd name="connsiteY9" fmla="*/ 38127 h 574043"/>
                <a:gd name="connsiteX10" fmla="*/ 303101 w 606204"/>
                <a:gd name="connsiteY10" fmla="*/ 75960 h 574043"/>
                <a:gd name="connsiteX11" fmla="*/ 284749 w 606204"/>
                <a:gd name="connsiteY11" fmla="*/ 140865 h 574043"/>
                <a:gd name="connsiteX12" fmla="*/ 239995 w 606204"/>
                <a:gd name="connsiteY12" fmla="*/ 215465 h 574043"/>
                <a:gd name="connsiteX13" fmla="*/ 186478 w 606204"/>
                <a:gd name="connsiteY13" fmla="*/ 246086 h 574043"/>
                <a:gd name="connsiteX14" fmla="*/ 148591 w 606204"/>
                <a:gd name="connsiteY14" fmla="*/ 246086 h 574043"/>
                <a:gd name="connsiteX15" fmla="*/ 151551 w 606204"/>
                <a:gd name="connsiteY15" fmla="*/ 271386 h 574043"/>
                <a:gd name="connsiteX16" fmla="*/ 151551 w 606204"/>
                <a:gd name="connsiteY16" fmla="*/ 498379 h 574043"/>
                <a:gd name="connsiteX17" fmla="*/ 199147 w 606204"/>
                <a:gd name="connsiteY17" fmla="*/ 498379 h 574043"/>
                <a:gd name="connsiteX18" fmla="*/ 232772 w 606204"/>
                <a:gd name="connsiteY18" fmla="*/ 502517 h 574043"/>
                <a:gd name="connsiteX19" fmla="*/ 276106 w 606204"/>
                <a:gd name="connsiteY19" fmla="*/ 513393 h 574043"/>
                <a:gd name="connsiteX20" fmla="*/ 358157 w 606204"/>
                <a:gd name="connsiteY20" fmla="*/ 519305 h 574043"/>
                <a:gd name="connsiteX21" fmla="*/ 485672 w 606204"/>
                <a:gd name="connsiteY21" fmla="*/ 505354 h 574043"/>
                <a:gd name="connsiteX22" fmla="*/ 530545 w 606204"/>
                <a:gd name="connsiteY22" fmla="*/ 454990 h 574043"/>
                <a:gd name="connsiteX23" fmla="*/ 528296 w 606204"/>
                <a:gd name="connsiteY23" fmla="*/ 454990 h 574043"/>
                <a:gd name="connsiteX24" fmla="*/ 494671 w 606204"/>
                <a:gd name="connsiteY24" fmla="*/ 460547 h 574043"/>
                <a:gd name="connsiteX25" fmla="*/ 492539 w 606204"/>
                <a:gd name="connsiteY25" fmla="*/ 460547 h 574043"/>
                <a:gd name="connsiteX26" fmla="*/ 478805 w 606204"/>
                <a:gd name="connsiteY26" fmla="*/ 448961 h 574043"/>
                <a:gd name="connsiteX27" fmla="*/ 490408 w 606204"/>
                <a:gd name="connsiteY27" fmla="*/ 435246 h 574043"/>
                <a:gd name="connsiteX28" fmla="*/ 524033 w 606204"/>
                <a:gd name="connsiteY28" fmla="*/ 430399 h 574043"/>
                <a:gd name="connsiteX29" fmla="*/ 555646 w 606204"/>
                <a:gd name="connsiteY29" fmla="*/ 392567 h 574043"/>
                <a:gd name="connsiteX30" fmla="*/ 555646 w 606204"/>
                <a:gd name="connsiteY30" fmla="*/ 384882 h 574043"/>
                <a:gd name="connsiteX31" fmla="*/ 553396 w 606204"/>
                <a:gd name="connsiteY31" fmla="*/ 378380 h 574043"/>
                <a:gd name="connsiteX32" fmla="*/ 551976 w 606204"/>
                <a:gd name="connsiteY32" fmla="*/ 378380 h 574043"/>
                <a:gd name="connsiteX33" fmla="*/ 506984 w 606204"/>
                <a:gd name="connsiteY33" fmla="*/ 384882 h 574043"/>
                <a:gd name="connsiteX34" fmla="*/ 505208 w 606204"/>
                <a:gd name="connsiteY34" fmla="*/ 384882 h 574043"/>
                <a:gd name="connsiteX35" fmla="*/ 491711 w 606204"/>
                <a:gd name="connsiteY35" fmla="*/ 373060 h 574043"/>
                <a:gd name="connsiteX36" fmla="*/ 503432 w 606204"/>
                <a:gd name="connsiteY36" fmla="*/ 359582 h 574043"/>
                <a:gd name="connsiteX37" fmla="*/ 548305 w 606204"/>
                <a:gd name="connsiteY37" fmla="*/ 353671 h 574043"/>
                <a:gd name="connsiteX38" fmla="*/ 580983 w 606204"/>
                <a:gd name="connsiteY38" fmla="*/ 315839 h 574043"/>
                <a:gd name="connsiteX39" fmla="*/ 580983 w 606204"/>
                <a:gd name="connsiteY39" fmla="*/ 309218 h 574043"/>
                <a:gd name="connsiteX40" fmla="*/ 568315 w 606204"/>
                <a:gd name="connsiteY40" fmla="*/ 296568 h 574043"/>
                <a:gd name="connsiteX41" fmla="*/ 492539 w 606204"/>
                <a:gd name="connsiteY41" fmla="*/ 296568 h 574043"/>
                <a:gd name="connsiteX42" fmla="*/ 479871 w 606204"/>
                <a:gd name="connsiteY42" fmla="*/ 283918 h 574043"/>
                <a:gd name="connsiteX43" fmla="*/ 492539 w 606204"/>
                <a:gd name="connsiteY43" fmla="*/ 271386 h 574043"/>
                <a:gd name="connsiteX44" fmla="*/ 529835 w 606204"/>
                <a:gd name="connsiteY44" fmla="*/ 271386 h 574043"/>
                <a:gd name="connsiteX45" fmla="*/ 555054 w 606204"/>
                <a:gd name="connsiteY45" fmla="*/ 246086 h 574043"/>
                <a:gd name="connsiteX46" fmla="*/ 555054 w 606204"/>
                <a:gd name="connsiteY46" fmla="*/ 243721 h 574043"/>
                <a:gd name="connsiteX47" fmla="*/ 519061 w 606204"/>
                <a:gd name="connsiteY47" fmla="*/ 205889 h 574043"/>
                <a:gd name="connsiteX48" fmla="*/ 339686 w 606204"/>
                <a:gd name="connsiteY48" fmla="*/ 196904 h 574043"/>
                <a:gd name="connsiteX49" fmla="*/ 327728 w 606204"/>
                <a:gd name="connsiteY49" fmla="*/ 183663 h 574043"/>
                <a:gd name="connsiteX50" fmla="*/ 340989 w 606204"/>
                <a:gd name="connsiteY50" fmla="*/ 171722 h 574043"/>
                <a:gd name="connsiteX51" fmla="*/ 355433 w 606204"/>
                <a:gd name="connsiteY51" fmla="*/ 172313 h 574043"/>
                <a:gd name="connsiteX52" fmla="*/ 363958 w 606204"/>
                <a:gd name="connsiteY52" fmla="*/ 124905 h 574043"/>
                <a:gd name="connsiteX53" fmla="*/ 353184 w 606204"/>
                <a:gd name="connsiteY53" fmla="*/ 58580 h 574043"/>
                <a:gd name="connsiteX54" fmla="*/ 345606 w 606204"/>
                <a:gd name="connsiteY54" fmla="*/ 44748 h 574043"/>
                <a:gd name="connsiteX55" fmla="*/ 320387 w 606204"/>
                <a:gd name="connsiteY55" fmla="*/ 25832 h 574043"/>
                <a:gd name="connsiteX56" fmla="*/ 323703 w 606204"/>
                <a:gd name="connsiteY56" fmla="*/ 887 h 574043"/>
                <a:gd name="connsiteX57" fmla="*/ 325715 w 606204"/>
                <a:gd name="connsiteY57" fmla="*/ 887 h 574043"/>
                <a:gd name="connsiteX58" fmla="*/ 367865 w 606204"/>
                <a:gd name="connsiteY58" fmla="*/ 32334 h 574043"/>
                <a:gd name="connsiteX59" fmla="*/ 375443 w 606204"/>
                <a:gd name="connsiteY59" fmla="*/ 46285 h 574043"/>
                <a:gd name="connsiteX60" fmla="*/ 388822 w 606204"/>
                <a:gd name="connsiteY60" fmla="*/ 129161 h 574043"/>
                <a:gd name="connsiteX61" fmla="*/ 380771 w 606204"/>
                <a:gd name="connsiteY61" fmla="*/ 173495 h 574043"/>
                <a:gd name="connsiteX62" fmla="*/ 520955 w 606204"/>
                <a:gd name="connsiteY62" fmla="*/ 180589 h 574043"/>
                <a:gd name="connsiteX63" fmla="*/ 580983 w 606204"/>
                <a:gd name="connsiteY63" fmla="*/ 243603 h 574043"/>
                <a:gd name="connsiteX64" fmla="*/ 580983 w 606204"/>
                <a:gd name="connsiteY64" fmla="*/ 246086 h 574043"/>
                <a:gd name="connsiteX65" fmla="*/ 573643 w 606204"/>
                <a:gd name="connsiteY65" fmla="*/ 271386 h 574043"/>
                <a:gd name="connsiteX66" fmla="*/ 606202 w 606204"/>
                <a:gd name="connsiteY66" fmla="*/ 309218 h 574043"/>
                <a:gd name="connsiteX67" fmla="*/ 606202 w 606204"/>
                <a:gd name="connsiteY67" fmla="*/ 315839 h 574043"/>
                <a:gd name="connsiteX68" fmla="*/ 577313 w 606204"/>
                <a:gd name="connsiteY68" fmla="*/ 368567 h 574043"/>
                <a:gd name="connsiteX69" fmla="*/ 580983 w 606204"/>
                <a:gd name="connsiteY69" fmla="*/ 384882 h 574043"/>
                <a:gd name="connsiteX70" fmla="*/ 580983 w 606204"/>
                <a:gd name="connsiteY70" fmla="*/ 393040 h 574043"/>
                <a:gd name="connsiteX71" fmla="*/ 554817 w 606204"/>
                <a:gd name="connsiteY71" fmla="*/ 443522 h 574043"/>
                <a:gd name="connsiteX72" fmla="*/ 555646 w 606204"/>
                <a:gd name="connsiteY72" fmla="*/ 447896 h 574043"/>
                <a:gd name="connsiteX73" fmla="*/ 555646 w 606204"/>
                <a:gd name="connsiteY73" fmla="*/ 454162 h 574043"/>
                <a:gd name="connsiteX74" fmla="*/ 488514 w 606204"/>
                <a:gd name="connsiteY74" fmla="*/ 529827 h 574043"/>
                <a:gd name="connsiteX75" fmla="*/ 360998 w 606204"/>
                <a:gd name="connsiteY75" fmla="*/ 544369 h 574043"/>
                <a:gd name="connsiteX76" fmla="*/ 270068 w 606204"/>
                <a:gd name="connsiteY76" fmla="*/ 537748 h 574043"/>
                <a:gd name="connsiteX77" fmla="*/ 226734 w 606204"/>
                <a:gd name="connsiteY77" fmla="*/ 526989 h 574043"/>
                <a:gd name="connsiteX78" fmla="*/ 199147 w 606204"/>
                <a:gd name="connsiteY78" fmla="*/ 523561 h 574043"/>
                <a:gd name="connsiteX79" fmla="*/ 148591 w 606204"/>
                <a:gd name="connsiteY79" fmla="*/ 523561 h 574043"/>
                <a:gd name="connsiteX80" fmla="*/ 75775 w 606204"/>
                <a:gd name="connsiteY80" fmla="*/ 574043 h 574043"/>
                <a:gd name="connsiteX81" fmla="*/ 12669 w 606204"/>
                <a:gd name="connsiteY81" fmla="*/ 574043 h 574043"/>
                <a:gd name="connsiteX82" fmla="*/ 0 w 606204"/>
                <a:gd name="connsiteY82" fmla="*/ 561393 h 574043"/>
                <a:gd name="connsiteX83" fmla="*/ 12669 w 606204"/>
                <a:gd name="connsiteY83" fmla="*/ 548743 h 574043"/>
                <a:gd name="connsiteX84" fmla="*/ 75775 w 606204"/>
                <a:gd name="connsiteY84" fmla="*/ 548743 h 574043"/>
                <a:gd name="connsiteX85" fmla="*/ 126332 w 606204"/>
                <a:gd name="connsiteY85" fmla="*/ 498379 h 574043"/>
                <a:gd name="connsiteX86" fmla="*/ 126332 w 606204"/>
                <a:gd name="connsiteY86" fmla="*/ 271386 h 574043"/>
                <a:gd name="connsiteX87" fmla="*/ 75775 w 606204"/>
                <a:gd name="connsiteY87" fmla="*/ 220904 h 574043"/>
                <a:gd name="connsiteX88" fmla="*/ 75775 w 606204"/>
                <a:gd name="connsiteY88" fmla="*/ 435246 h 574043"/>
                <a:gd name="connsiteX89" fmla="*/ 63107 w 606204"/>
                <a:gd name="connsiteY89" fmla="*/ 447896 h 574043"/>
                <a:gd name="connsiteX90" fmla="*/ 50556 w 606204"/>
                <a:gd name="connsiteY90" fmla="*/ 435246 h 574043"/>
                <a:gd name="connsiteX91" fmla="*/ 50556 w 606204"/>
                <a:gd name="connsiteY91" fmla="*/ 220904 h 574043"/>
                <a:gd name="connsiteX92" fmla="*/ 12669 w 606204"/>
                <a:gd name="connsiteY92" fmla="*/ 220904 h 574043"/>
                <a:gd name="connsiteX93" fmla="*/ 0 w 606204"/>
                <a:gd name="connsiteY93" fmla="*/ 208254 h 574043"/>
                <a:gd name="connsiteX94" fmla="*/ 12669 w 606204"/>
                <a:gd name="connsiteY94" fmla="*/ 195722 h 574043"/>
                <a:gd name="connsiteX95" fmla="*/ 75775 w 606204"/>
                <a:gd name="connsiteY95" fmla="*/ 195722 h 574043"/>
                <a:gd name="connsiteX96" fmla="*/ 137580 w 606204"/>
                <a:gd name="connsiteY96" fmla="*/ 220904 h 574043"/>
                <a:gd name="connsiteX97" fmla="*/ 138882 w 606204"/>
                <a:gd name="connsiteY97" fmla="*/ 220904 h 574043"/>
                <a:gd name="connsiteX98" fmla="*/ 186123 w 606204"/>
                <a:gd name="connsiteY98" fmla="*/ 220904 h 574043"/>
                <a:gd name="connsiteX99" fmla="*/ 218564 w 606204"/>
                <a:gd name="connsiteY99" fmla="*/ 202106 h 574043"/>
                <a:gd name="connsiteX100" fmla="*/ 263438 w 606204"/>
                <a:gd name="connsiteY100" fmla="*/ 127506 h 574043"/>
                <a:gd name="connsiteX101" fmla="*/ 277882 w 606204"/>
                <a:gd name="connsiteY101" fmla="*/ 75487 h 574043"/>
                <a:gd name="connsiteX102" fmla="*/ 277882 w 606204"/>
                <a:gd name="connsiteY102" fmla="*/ 37655 h 574043"/>
                <a:gd name="connsiteX103" fmla="*/ 278711 w 606204"/>
                <a:gd name="connsiteY103" fmla="*/ 29852 h 574043"/>
                <a:gd name="connsiteX104" fmla="*/ 323703 w 606204"/>
                <a:gd name="connsiteY104" fmla="*/ 887 h 574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606204" h="574043">
                  <a:moveTo>
                    <a:pt x="63097" y="473064"/>
                  </a:moveTo>
                  <a:cubicBezTo>
                    <a:pt x="70094" y="473064"/>
                    <a:pt x="75787" y="478744"/>
                    <a:pt x="75787" y="485725"/>
                  </a:cubicBezTo>
                  <a:lnTo>
                    <a:pt x="75787" y="510928"/>
                  </a:lnTo>
                  <a:cubicBezTo>
                    <a:pt x="75787" y="517909"/>
                    <a:pt x="70094" y="523589"/>
                    <a:pt x="63097" y="523589"/>
                  </a:cubicBezTo>
                  <a:cubicBezTo>
                    <a:pt x="56099" y="523589"/>
                    <a:pt x="50525" y="517909"/>
                    <a:pt x="50525" y="510928"/>
                  </a:cubicBezTo>
                  <a:lnTo>
                    <a:pt x="50525" y="485725"/>
                  </a:lnTo>
                  <a:cubicBezTo>
                    <a:pt x="50525" y="478744"/>
                    <a:pt x="56099" y="473064"/>
                    <a:pt x="63097" y="473064"/>
                  </a:cubicBezTo>
                  <a:close/>
                  <a:moveTo>
                    <a:pt x="318375" y="25832"/>
                  </a:moveTo>
                  <a:cubicBezTo>
                    <a:pt x="314704" y="25004"/>
                    <a:pt x="310797" y="25950"/>
                    <a:pt x="307719" y="28315"/>
                  </a:cubicBezTo>
                  <a:cubicBezTo>
                    <a:pt x="304759" y="30679"/>
                    <a:pt x="303101" y="34344"/>
                    <a:pt x="303101" y="38127"/>
                  </a:cubicBezTo>
                  <a:lnTo>
                    <a:pt x="303101" y="75960"/>
                  </a:lnTo>
                  <a:cubicBezTo>
                    <a:pt x="302983" y="98895"/>
                    <a:pt x="296708" y="121240"/>
                    <a:pt x="284749" y="140865"/>
                  </a:cubicBezTo>
                  <a:lnTo>
                    <a:pt x="239995" y="215465"/>
                  </a:lnTo>
                  <a:cubicBezTo>
                    <a:pt x="228628" y="234263"/>
                    <a:pt x="208500" y="245849"/>
                    <a:pt x="186478" y="246086"/>
                  </a:cubicBezTo>
                  <a:lnTo>
                    <a:pt x="148591" y="246086"/>
                  </a:lnTo>
                  <a:cubicBezTo>
                    <a:pt x="150603" y="254362"/>
                    <a:pt x="151551" y="262874"/>
                    <a:pt x="151551" y="271386"/>
                  </a:cubicBezTo>
                  <a:lnTo>
                    <a:pt x="151551" y="498379"/>
                  </a:lnTo>
                  <a:lnTo>
                    <a:pt x="199147" y="498379"/>
                  </a:lnTo>
                  <a:cubicBezTo>
                    <a:pt x="210513" y="498379"/>
                    <a:pt x="221761" y="499798"/>
                    <a:pt x="232772" y="502517"/>
                  </a:cubicBezTo>
                  <a:lnTo>
                    <a:pt x="276106" y="513393"/>
                  </a:lnTo>
                  <a:cubicBezTo>
                    <a:pt x="302864" y="520014"/>
                    <a:pt x="330688" y="522024"/>
                    <a:pt x="358157" y="519305"/>
                  </a:cubicBezTo>
                  <a:lnTo>
                    <a:pt x="485672" y="505354"/>
                  </a:lnTo>
                  <a:cubicBezTo>
                    <a:pt x="511365" y="502517"/>
                    <a:pt x="530664" y="480763"/>
                    <a:pt x="530545" y="454990"/>
                  </a:cubicBezTo>
                  <a:lnTo>
                    <a:pt x="528296" y="454990"/>
                  </a:lnTo>
                  <a:lnTo>
                    <a:pt x="494671" y="460547"/>
                  </a:lnTo>
                  <a:lnTo>
                    <a:pt x="492539" y="460547"/>
                  </a:lnTo>
                  <a:cubicBezTo>
                    <a:pt x="485554" y="461138"/>
                    <a:pt x="479397" y="455936"/>
                    <a:pt x="478805" y="448961"/>
                  </a:cubicBezTo>
                  <a:cubicBezTo>
                    <a:pt x="478213" y="441985"/>
                    <a:pt x="483423" y="435838"/>
                    <a:pt x="490408" y="435246"/>
                  </a:cubicBezTo>
                  <a:lnTo>
                    <a:pt x="524033" y="430399"/>
                  </a:lnTo>
                  <a:cubicBezTo>
                    <a:pt x="542504" y="427325"/>
                    <a:pt x="555883" y="411247"/>
                    <a:pt x="555646" y="392567"/>
                  </a:cubicBezTo>
                  <a:lnTo>
                    <a:pt x="555646" y="384882"/>
                  </a:lnTo>
                  <a:cubicBezTo>
                    <a:pt x="555528" y="382518"/>
                    <a:pt x="554699" y="380272"/>
                    <a:pt x="553396" y="378380"/>
                  </a:cubicBezTo>
                  <a:lnTo>
                    <a:pt x="551976" y="378380"/>
                  </a:lnTo>
                  <a:lnTo>
                    <a:pt x="506984" y="384882"/>
                  </a:lnTo>
                  <a:lnTo>
                    <a:pt x="505208" y="384882"/>
                  </a:lnTo>
                  <a:cubicBezTo>
                    <a:pt x="498223" y="385355"/>
                    <a:pt x="492184" y="380035"/>
                    <a:pt x="491711" y="373060"/>
                  </a:cubicBezTo>
                  <a:cubicBezTo>
                    <a:pt x="491119" y="366203"/>
                    <a:pt x="496447" y="360055"/>
                    <a:pt x="503432" y="359582"/>
                  </a:cubicBezTo>
                  <a:lnTo>
                    <a:pt x="548305" y="353671"/>
                  </a:lnTo>
                  <a:cubicBezTo>
                    <a:pt x="567249" y="351070"/>
                    <a:pt x="581102" y="334873"/>
                    <a:pt x="580983" y="315839"/>
                  </a:cubicBezTo>
                  <a:lnTo>
                    <a:pt x="580983" y="309218"/>
                  </a:lnTo>
                  <a:cubicBezTo>
                    <a:pt x="580983" y="302243"/>
                    <a:pt x="575300" y="296568"/>
                    <a:pt x="568315" y="296568"/>
                  </a:cubicBezTo>
                  <a:lnTo>
                    <a:pt x="492539" y="296568"/>
                  </a:lnTo>
                  <a:cubicBezTo>
                    <a:pt x="485554" y="296568"/>
                    <a:pt x="479871" y="290893"/>
                    <a:pt x="479871" y="283918"/>
                  </a:cubicBezTo>
                  <a:cubicBezTo>
                    <a:pt x="479871" y="276943"/>
                    <a:pt x="485554" y="271386"/>
                    <a:pt x="492539" y="271386"/>
                  </a:cubicBezTo>
                  <a:lnTo>
                    <a:pt x="529835" y="271386"/>
                  </a:lnTo>
                  <a:cubicBezTo>
                    <a:pt x="543688" y="271386"/>
                    <a:pt x="555054" y="260036"/>
                    <a:pt x="555054" y="246086"/>
                  </a:cubicBezTo>
                  <a:lnTo>
                    <a:pt x="555054" y="243721"/>
                  </a:lnTo>
                  <a:cubicBezTo>
                    <a:pt x="555054" y="223505"/>
                    <a:pt x="539189" y="206953"/>
                    <a:pt x="519061" y="205889"/>
                  </a:cubicBezTo>
                  <a:lnTo>
                    <a:pt x="339686" y="196904"/>
                  </a:lnTo>
                  <a:cubicBezTo>
                    <a:pt x="332701" y="196549"/>
                    <a:pt x="327373" y="190638"/>
                    <a:pt x="327728" y="183663"/>
                  </a:cubicBezTo>
                  <a:cubicBezTo>
                    <a:pt x="328083" y="176688"/>
                    <a:pt x="334003" y="171367"/>
                    <a:pt x="340989" y="171722"/>
                  </a:cubicBezTo>
                  <a:lnTo>
                    <a:pt x="355433" y="172313"/>
                  </a:lnTo>
                  <a:lnTo>
                    <a:pt x="363958" y="124905"/>
                  </a:lnTo>
                  <a:cubicBezTo>
                    <a:pt x="368102" y="102206"/>
                    <a:pt x="364313" y="78797"/>
                    <a:pt x="353184" y="58580"/>
                  </a:cubicBezTo>
                  <a:lnTo>
                    <a:pt x="345606" y="44748"/>
                  </a:lnTo>
                  <a:cubicBezTo>
                    <a:pt x="340397" y="35054"/>
                    <a:pt x="331162" y="28197"/>
                    <a:pt x="320387" y="25832"/>
                  </a:cubicBezTo>
                  <a:close/>
                  <a:moveTo>
                    <a:pt x="323703" y="887"/>
                  </a:moveTo>
                  <a:lnTo>
                    <a:pt x="325715" y="887"/>
                  </a:lnTo>
                  <a:cubicBezTo>
                    <a:pt x="343712" y="4670"/>
                    <a:pt x="359104" y="16256"/>
                    <a:pt x="367865" y="32334"/>
                  </a:cubicBezTo>
                  <a:lnTo>
                    <a:pt x="375443" y="46285"/>
                  </a:lnTo>
                  <a:cubicBezTo>
                    <a:pt x="389296" y="71585"/>
                    <a:pt x="394032" y="100787"/>
                    <a:pt x="388822" y="129161"/>
                  </a:cubicBezTo>
                  <a:lnTo>
                    <a:pt x="380771" y="173495"/>
                  </a:lnTo>
                  <a:lnTo>
                    <a:pt x="520955" y="180589"/>
                  </a:lnTo>
                  <a:cubicBezTo>
                    <a:pt x="554580" y="182244"/>
                    <a:pt x="580983" y="210027"/>
                    <a:pt x="580983" y="243603"/>
                  </a:cubicBezTo>
                  <a:lnTo>
                    <a:pt x="580983" y="246086"/>
                  </a:lnTo>
                  <a:cubicBezTo>
                    <a:pt x="580747" y="255071"/>
                    <a:pt x="578260" y="263701"/>
                    <a:pt x="573643" y="271386"/>
                  </a:cubicBezTo>
                  <a:cubicBezTo>
                    <a:pt x="592468" y="273987"/>
                    <a:pt x="606439" y="290184"/>
                    <a:pt x="606202" y="309218"/>
                  </a:cubicBezTo>
                  <a:lnTo>
                    <a:pt x="606202" y="315839"/>
                  </a:lnTo>
                  <a:cubicBezTo>
                    <a:pt x="606084" y="337238"/>
                    <a:pt x="595191" y="356981"/>
                    <a:pt x="577313" y="368567"/>
                  </a:cubicBezTo>
                  <a:cubicBezTo>
                    <a:pt x="579681" y="373651"/>
                    <a:pt x="580983" y="379208"/>
                    <a:pt x="580983" y="384882"/>
                  </a:cubicBezTo>
                  <a:lnTo>
                    <a:pt x="580983" y="393040"/>
                  </a:lnTo>
                  <a:cubicBezTo>
                    <a:pt x="580747" y="413020"/>
                    <a:pt x="571038" y="431700"/>
                    <a:pt x="554817" y="443522"/>
                  </a:cubicBezTo>
                  <a:cubicBezTo>
                    <a:pt x="555409" y="444941"/>
                    <a:pt x="555646" y="446360"/>
                    <a:pt x="555646" y="447896"/>
                  </a:cubicBezTo>
                  <a:lnTo>
                    <a:pt x="555646" y="454162"/>
                  </a:lnTo>
                  <a:cubicBezTo>
                    <a:pt x="555883" y="492822"/>
                    <a:pt x="526993" y="525452"/>
                    <a:pt x="488514" y="529827"/>
                  </a:cubicBezTo>
                  <a:lnTo>
                    <a:pt x="360998" y="544369"/>
                  </a:lnTo>
                  <a:cubicBezTo>
                    <a:pt x="330451" y="547442"/>
                    <a:pt x="299668" y="545196"/>
                    <a:pt x="270068" y="537748"/>
                  </a:cubicBezTo>
                  <a:lnTo>
                    <a:pt x="226734" y="526989"/>
                  </a:lnTo>
                  <a:cubicBezTo>
                    <a:pt x="217736" y="524743"/>
                    <a:pt x="208500" y="523561"/>
                    <a:pt x="199147" y="523561"/>
                  </a:cubicBezTo>
                  <a:lnTo>
                    <a:pt x="148591" y="523561"/>
                  </a:lnTo>
                  <a:cubicBezTo>
                    <a:pt x="140776" y="556900"/>
                    <a:pt x="116741" y="574043"/>
                    <a:pt x="75775" y="574043"/>
                  </a:cubicBezTo>
                  <a:lnTo>
                    <a:pt x="12669" y="574043"/>
                  </a:lnTo>
                  <a:cubicBezTo>
                    <a:pt x="5683" y="574043"/>
                    <a:pt x="0" y="568368"/>
                    <a:pt x="0" y="561393"/>
                  </a:cubicBezTo>
                  <a:cubicBezTo>
                    <a:pt x="0" y="554418"/>
                    <a:pt x="5683" y="548743"/>
                    <a:pt x="12669" y="548743"/>
                  </a:cubicBezTo>
                  <a:lnTo>
                    <a:pt x="75775" y="548743"/>
                  </a:lnTo>
                  <a:cubicBezTo>
                    <a:pt x="112597" y="548743"/>
                    <a:pt x="126332" y="535147"/>
                    <a:pt x="126332" y="498379"/>
                  </a:cubicBezTo>
                  <a:lnTo>
                    <a:pt x="126332" y="271386"/>
                  </a:lnTo>
                  <a:cubicBezTo>
                    <a:pt x="126332" y="235564"/>
                    <a:pt x="111650" y="220904"/>
                    <a:pt x="75775" y="220904"/>
                  </a:cubicBezTo>
                  <a:lnTo>
                    <a:pt x="75775" y="435246"/>
                  </a:lnTo>
                  <a:cubicBezTo>
                    <a:pt x="75775" y="442222"/>
                    <a:pt x="70092" y="447896"/>
                    <a:pt x="63107" y="447896"/>
                  </a:cubicBezTo>
                  <a:cubicBezTo>
                    <a:pt x="56121" y="447896"/>
                    <a:pt x="50556" y="442222"/>
                    <a:pt x="50556" y="435246"/>
                  </a:cubicBezTo>
                  <a:lnTo>
                    <a:pt x="50556" y="220904"/>
                  </a:lnTo>
                  <a:lnTo>
                    <a:pt x="12669" y="220904"/>
                  </a:lnTo>
                  <a:cubicBezTo>
                    <a:pt x="5683" y="220904"/>
                    <a:pt x="0" y="215229"/>
                    <a:pt x="0" y="208254"/>
                  </a:cubicBezTo>
                  <a:cubicBezTo>
                    <a:pt x="0" y="201278"/>
                    <a:pt x="5683" y="195722"/>
                    <a:pt x="12669" y="195722"/>
                  </a:cubicBezTo>
                  <a:lnTo>
                    <a:pt x="75775" y="195722"/>
                  </a:lnTo>
                  <a:cubicBezTo>
                    <a:pt x="104665" y="195722"/>
                    <a:pt x="124911" y="204116"/>
                    <a:pt x="137580" y="220904"/>
                  </a:cubicBezTo>
                  <a:lnTo>
                    <a:pt x="138882" y="220904"/>
                  </a:lnTo>
                  <a:lnTo>
                    <a:pt x="186123" y="220904"/>
                  </a:lnTo>
                  <a:cubicBezTo>
                    <a:pt x="199502" y="220786"/>
                    <a:pt x="211934" y="213692"/>
                    <a:pt x="218564" y="202106"/>
                  </a:cubicBezTo>
                  <a:lnTo>
                    <a:pt x="263438" y="127506"/>
                  </a:lnTo>
                  <a:cubicBezTo>
                    <a:pt x="272909" y="111782"/>
                    <a:pt x="277882" y="93812"/>
                    <a:pt x="277882" y="75487"/>
                  </a:cubicBezTo>
                  <a:lnTo>
                    <a:pt x="277882" y="37655"/>
                  </a:lnTo>
                  <a:cubicBezTo>
                    <a:pt x="277882" y="35054"/>
                    <a:pt x="278119" y="32453"/>
                    <a:pt x="278711" y="29852"/>
                  </a:cubicBezTo>
                  <a:cubicBezTo>
                    <a:pt x="283092" y="9399"/>
                    <a:pt x="303220" y="-3606"/>
                    <a:pt x="323703" y="887"/>
                  </a:cubicBezTo>
                  <a:close/>
                </a:path>
              </a:pathLst>
            </a:custGeom>
            <a:solidFill>
              <a:sysClr val="window" lastClr="FFFFFF"/>
            </a:solidFill>
            <a:ln>
              <a:noFill/>
            </a:ln>
          </p:spPr>
          <p:txBody>
            <a:bodyPr/>
            <a:lstStyle/>
            <a:p>
              <a:pPr>
                <a:defRPr/>
              </a:pPr>
              <a:endParaRPr lang="zh-CN" altLang="en-US" kern="0">
                <a:solidFill>
                  <a:prstClr val="black"/>
                </a:solidFill>
                <a:latin typeface="思源黑体 CN Bold" panose="020B0800000000000000" pitchFamily="34" charset="-122"/>
                <a:ea typeface="思源黑体 CN Bold" panose="020B0800000000000000"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barn(inVertical)">
                                      <p:cBhvr>
                                        <p:cTn id="7" dur="500"/>
                                        <p:tgtEl>
                                          <p:spTgt spid="8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barn(inVertical)">
                                      <p:cBhvr>
                                        <p:cTn id="10" dur="500"/>
                                        <p:tgtEl>
                                          <p:spTgt spid="9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animEffect transition="in" filter="barn(inVertical)">
                                      <p:cBhvr>
                                        <p:cTn id="13" dur="500"/>
                                        <p:tgtEl>
                                          <p:spTgt spid="94"/>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7"/>
                                        </p:tgtEl>
                                        <p:attrNameLst>
                                          <p:attrName>style.visibility</p:attrName>
                                        </p:attrNameLst>
                                      </p:cBhvr>
                                      <p:to>
                                        <p:strVal val="visible"/>
                                      </p:to>
                                    </p:set>
                                    <p:animEffect transition="in" filter="barn(inVertical)">
                                      <p:cBhvr>
                                        <p:cTn id="16" dur="500"/>
                                        <p:tgtEl>
                                          <p:spTgt spid="9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barn(inVertical)">
                                      <p:cBhvr>
                                        <p:cTn id="19" dur="500"/>
                                        <p:tgtEl>
                                          <p:spTgt spid="98"/>
                                        </p:tgtEl>
                                      </p:cBhvr>
                                    </p:animEffect>
                                  </p:childTnLst>
                                </p:cTn>
                              </p:par>
                              <p:par>
                                <p:cTn id="20" presetID="16" presetClass="entr" presetSubtype="21"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arn(inVertical)">
                                      <p:cBhvr>
                                        <p:cTn id="22" dur="500"/>
                                        <p:tgtEl>
                                          <p:spTgt spid="2"/>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inVertical)">
                                      <p:cBhvr>
                                        <p:cTn id="28" dur="500"/>
                                        <p:tgtEl>
                                          <p:spTgt spid="6"/>
                                        </p:tgtEl>
                                      </p:cBhvr>
                                    </p:animEffect>
                                  </p:childTnLst>
                                </p:cTn>
                              </p:par>
                              <p:par>
                                <p:cTn id="29" presetID="16" presetClass="entr" presetSubtype="21"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7" grpId="0"/>
      <p:bldP spid="98"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文本框 63"/>
          <p:cNvSpPr txBox="1"/>
          <p:nvPr/>
        </p:nvSpPr>
        <p:spPr>
          <a:xfrm>
            <a:off x="82472" y="33246"/>
            <a:ext cx="5262617" cy="583565"/>
          </a:xfrm>
          <a:prstGeom prst="rect">
            <a:avLst/>
          </a:prstGeom>
          <a:noFill/>
        </p:spPr>
        <p:txBody>
          <a:bodyPr wrap="square" rtlCol="0" anchor="ctr" anchorCtr="0">
            <a:spAutoFit/>
          </a:bodyPr>
          <a:lstStyle/>
          <a:p>
            <a:pPr lvl="0"/>
            <a:r>
              <a:rPr lang="en-US" altLang="zh-CN" sz="3200" dirty="0">
                <a:solidFill>
                  <a:srgbClr val="BE0100"/>
                </a:solidFill>
                <a:latin typeface="思源黑体 CN Bold" panose="020B0800000000000000" pitchFamily="34" charset="-122"/>
                <a:ea typeface="思源黑体 CN Bold" panose="020B0800000000000000" pitchFamily="34" charset="-122"/>
              </a:rPr>
              <a:t>3.</a:t>
            </a:r>
            <a:r>
              <a:rPr lang="zh-CN" altLang="en-US" sz="3200" dirty="0">
                <a:solidFill>
                  <a:srgbClr val="BE0100"/>
                </a:solidFill>
                <a:latin typeface="思源黑体 CN Bold" panose="020B0800000000000000" pitchFamily="34" charset="-122"/>
                <a:ea typeface="思源黑体 CN Bold" panose="020B0800000000000000" pitchFamily="34" charset="-122"/>
              </a:rPr>
              <a:t>申请程序</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42" name="TextBox 19"/>
          <p:cNvSpPr txBox="1"/>
          <p:nvPr/>
        </p:nvSpPr>
        <p:spPr>
          <a:xfrm>
            <a:off x="1882553" y="1622769"/>
            <a:ext cx="1402080" cy="460375"/>
          </a:xfrm>
          <a:prstGeom prst="rect">
            <a:avLst/>
          </a:prstGeom>
          <a:noFill/>
        </p:spPr>
        <p:txBody>
          <a:bodyPr wrap="none" rtlCol="0">
            <a:spAutoFit/>
          </a:bodyPr>
          <a:lstStyle/>
          <a:p>
            <a:pPr algn="ctr">
              <a:defRPr/>
            </a:pPr>
            <a:r>
              <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rPr>
              <a:t>个人贷款</a:t>
            </a:r>
            <a:endPar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endParaRPr>
          </a:p>
        </p:txBody>
      </p:sp>
      <p:sp>
        <p:nvSpPr>
          <p:cNvPr id="43" name="文本框 42"/>
          <p:cNvSpPr txBox="1"/>
          <p:nvPr/>
        </p:nvSpPr>
        <p:spPr>
          <a:xfrm>
            <a:off x="1699895" y="2083435"/>
            <a:ext cx="9807575" cy="783590"/>
          </a:xfrm>
          <a:prstGeom prst="rect">
            <a:avLst/>
          </a:prstGeom>
          <a:noFill/>
        </p:spPr>
        <p:txBody>
          <a:bodyPr wrap="square" rtlCol="0">
            <a:spAutoFit/>
          </a:bodyPr>
          <a:lstStyle/>
          <a:p>
            <a:pPr>
              <a:lnSpc>
                <a:spcPct val="125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申请人身份证（配偶身份证及结婚证）原件及复印件、人员类别证件或证明材料原件及复印件、营业执照原件及复印件、经营场所租赁合同原件及复印件、提供个人无企事业单位缴纳保险证明</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
        <p:nvSpPr>
          <p:cNvPr id="44" name="六边形 43"/>
          <p:cNvSpPr/>
          <p:nvPr/>
        </p:nvSpPr>
        <p:spPr>
          <a:xfrm>
            <a:off x="795760" y="1622769"/>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01</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5" name="TextBox 19"/>
          <p:cNvSpPr txBox="1"/>
          <p:nvPr/>
        </p:nvSpPr>
        <p:spPr>
          <a:xfrm>
            <a:off x="1882553" y="4911415"/>
            <a:ext cx="2011680" cy="460375"/>
          </a:xfrm>
          <a:prstGeom prst="rect">
            <a:avLst/>
          </a:prstGeom>
          <a:noFill/>
        </p:spPr>
        <p:txBody>
          <a:bodyPr wrap="none" rtlCol="0">
            <a:spAutoFit/>
          </a:bodyPr>
          <a:lstStyle/>
          <a:p>
            <a:pPr algn="ctr">
              <a:defRPr/>
            </a:pPr>
            <a:r>
              <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rPr>
              <a:t>小微企业贷款</a:t>
            </a:r>
            <a:endPar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endParaRPr>
          </a:p>
        </p:txBody>
      </p:sp>
      <p:sp>
        <p:nvSpPr>
          <p:cNvPr id="46" name="文本框 45"/>
          <p:cNvSpPr txBox="1"/>
          <p:nvPr/>
        </p:nvSpPr>
        <p:spPr>
          <a:xfrm>
            <a:off x="1699895" y="5273040"/>
            <a:ext cx="9807575" cy="1129665"/>
          </a:xfrm>
          <a:prstGeom prst="rect">
            <a:avLst/>
          </a:prstGeom>
          <a:noFill/>
        </p:spPr>
        <p:txBody>
          <a:bodyPr wrap="square" rtlCol="0">
            <a:spAutoFit/>
          </a:bodyPr>
          <a:lstStyle/>
          <a:p>
            <a:pPr algn="l">
              <a:lnSpc>
                <a:spcPct val="125000"/>
              </a:lnSpc>
              <a:buClrTx/>
              <a:buSzTx/>
              <a:buFontTx/>
              <a:defRPr/>
            </a:pPr>
            <a:r>
              <a:rPr lang="zh-CN" altLang="en-US" sz="1800" dirty="0">
                <a:solidFill>
                  <a:srgbClr val="444444"/>
                </a:solidFill>
                <a:latin typeface="思源黑体 CN Bold" panose="020B0800000000000000" pitchFamily="34" charset="-122"/>
                <a:ea typeface="思源黑体 CN Bold" panose="020B0800000000000000" pitchFamily="34" charset="-122"/>
              </a:rPr>
              <a:t>营业执照原件及复印件、当年新招用符合条件的人员资格证明原件及复印件、企业与当年新招用符合条件的人员签订的劳动合同、上年度12月份及申请前1个月全部在岗职工花名册、工资发放表、工资支付凭证。具体以区就业服务中心要求为准</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47" name="六边形 46"/>
          <p:cNvSpPr/>
          <p:nvPr/>
        </p:nvSpPr>
        <p:spPr>
          <a:xfrm>
            <a:off x="795760" y="4911415"/>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03</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48" name="TextBox 19"/>
          <p:cNvSpPr txBox="1"/>
          <p:nvPr/>
        </p:nvSpPr>
        <p:spPr>
          <a:xfrm>
            <a:off x="1882536" y="3307424"/>
            <a:ext cx="1402080" cy="460375"/>
          </a:xfrm>
          <a:prstGeom prst="rect">
            <a:avLst/>
          </a:prstGeom>
          <a:noFill/>
        </p:spPr>
        <p:txBody>
          <a:bodyPr wrap="none" rtlCol="0">
            <a:spAutoFit/>
          </a:bodyPr>
          <a:lstStyle/>
          <a:p>
            <a:pPr algn="ctr">
              <a:defRPr/>
            </a:pPr>
            <a:r>
              <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rPr>
              <a:t>合伙贷款</a:t>
            </a:r>
            <a:endParaRPr lang="zh-CN" altLang="en-US" sz="2400" dirty="0">
              <a:solidFill>
                <a:srgbClr val="BE0100"/>
              </a:solidFill>
              <a:latin typeface="思源黑体 CN Bold" panose="020B0800000000000000" pitchFamily="34" charset="-122"/>
              <a:ea typeface="思源黑体 CN Bold" panose="020B0800000000000000" pitchFamily="34" charset="-122"/>
              <a:cs typeface="Arial" panose="020B0604020202020204" pitchFamily="34" charset="0"/>
            </a:endParaRPr>
          </a:p>
        </p:txBody>
      </p:sp>
      <p:sp>
        <p:nvSpPr>
          <p:cNvPr id="49" name="文本框 48"/>
          <p:cNvSpPr txBox="1"/>
          <p:nvPr/>
        </p:nvSpPr>
        <p:spPr>
          <a:xfrm>
            <a:off x="1699895" y="3768090"/>
            <a:ext cx="9807575" cy="437515"/>
          </a:xfrm>
          <a:prstGeom prst="rect">
            <a:avLst/>
          </a:prstGeom>
          <a:noFill/>
        </p:spPr>
        <p:txBody>
          <a:bodyPr wrap="square" rtlCol="0">
            <a:spAutoFit/>
          </a:bodyPr>
          <a:lstStyle/>
          <a:p>
            <a:pPr algn="l">
              <a:lnSpc>
                <a:spcPct val="125000"/>
              </a:lnSpc>
              <a:buClrTx/>
              <a:buSzTx/>
              <a:buFontTx/>
              <a:defRPr/>
            </a:pPr>
            <a:r>
              <a:rPr lang="zh-CN" altLang="en-US" sz="1800" dirty="0">
                <a:solidFill>
                  <a:srgbClr val="444444"/>
                </a:solidFill>
                <a:latin typeface="思源黑体 CN Bold" panose="020B0800000000000000" pitchFamily="34" charset="-122"/>
                <a:ea typeface="思源黑体 CN Bold" panose="020B0800000000000000" pitchFamily="34" charset="-122"/>
              </a:rPr>
              <a:t>个人贷款所需所有资料外，还需合伙协议原件及复印件、内资企业登记基本情况表</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50" name="六边形 49"/>
          <p:cNvSpPr/>
          <p:nvPr/>
        </p:nvSpPr>
        <p:spPr>
          <a:xfrm>
            <a:off x="795743" y="3307424"/>
            <a:ext cx="819795" cy="722736"/>
          </a:xfrm>
          <a:prstGeom prst="hexagon">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02</a:t>
            </a:r>
            <a:endParaRPr kumimoji="0" lang="zh-CN" altLang="en-US" sz="2400" b="1"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2" name="文本框 1"/>
          <p:cNvSpPr txBox="1"/>
          <p:nvPr/>
        </p:nvSpPr>
        <p:spPr>
          <a:xfrm>
            <a:off x="529590" y="845185"/>
            <a:ext cx="10977880" cy="437515"/>
          </a:xfrm>
          <a:prstGeom prst="rect">
            <a:avLst/>
          </a:prstGeom>
          <a:noFill/>
        </p:spPr>
        <p:txBody>
          <a:bodyPr wrap="square" rtlCol="0">
            <a:spAutoFit/>
          </a:bodyPr>
          <a:p>
            <a:pPr>
              <a:lnSpc>
                <a:spcPct val="125000"/>
              </a:lnSpc>
              <a:defRPr/>
            </a:pPr>
            <a:r>
              <a:rPr lang="zh-CN" altLang="en-US" dirty="0">
                <a:solidFill>
                  <a:srgbClr val="444444"/>
                </a:solidFill>
                <a:latin typeface="思源黑体 CN Bold" panose="020B0800000000000000" pitchFamily="34" charset="-122"/>
                <a:ea typeface="思源黑体 CN Bold" panose="020B0800000000000000" pitchFamily="34" charset="-122"/>
              </a:rPr>
              <a:t>符合创业担保贷款申请条件的个人或小微企业，可直接向长安区就业服务中心提出申请，并附以下材料：</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barn(inVertical)">
                                      <p:cBhvr>
                                        <p:cTn id="7" dur="500"/>
                                        <p:tgtEl>
                                          <p:spTgt spid="6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barn(inVertical)">
                                      <p:cBhvr>
                                        <p:cTn id="10" dur="500"/>
                                        <p:tgtEl>
                                          <p:spTgt spid="42"/>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barn(inVertical)">
                                      <p:cBhvr>
                                        <p:cTn id="13" dur="500"/>
                                        <p:tgtEl>
                                          <p:spTgt spid="4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inVertical)">
                                      <p:cBhvr>
                                        <p:cTn id="16" dur="500"/>
                                        <p:tgtEl>
                                          <p:spTgt spid="45"/>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arn(inVertical)">
                                      <p:cBhvr>
                                        <p:cTn id="19" dur="500"/>
                                        <p:tgtEl>
                                          <p:spTgt spid="46"/>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barn(inVertical)">
                                      <p:cBhvr>
                                        <p:cTn id="22" dur="500"/>
                                        <p:tgtEl>
                                          <p:spTgt spid="4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barn(inVertical)">
                                      <p:cBhvr>
                                        <p:cTn id="25" dur="500"/>
                                        <p:tgtEl>
                                          <p:spTgt spid="49"/>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arn(inVertical)">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42" grpId="0"/>
      <p:bldP spid="43" grpId="0"/>
      <p:bldP spid="45" grpId="0"/>
      <p:bldP spid="46" grpId="0"/>
      <p:bldP spid="48" grpId="0"/>
      <p:bldP spid="49"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文本框 50"/>
          <p:cNvSpPr txBox="1"/>
          <p:nvPr/>
        </p:nvSpPr>
        <p:spPr>
          <a:xfrm>
            <a:off x="84555" y="58586"/>
            <a:ext cx="5262617" cy="583565"/>
          </a:xfrm>
          <a:prstGeom prst="rect">
            <a:avLst/>
          </a:prstGeom>
          <a:noFill/>
        </p:spPr>
        <p:txBody>
          <a:bodyPr wrap="square" rtlCol="0" anchor="ctr" anchorCtr="0">
            <a:spAutoFit/>
          </a:bodyPr>
          <a:lstStyle/>
          <a:p>
            <a:r>
              <a:rPr lang="en-US" altLang="zh-CN" sz="3200" dirty="0">
                <a:solidFill>
                  <a:srgbClr val="BE0100"/>
                </a:solidFill>
                <a:latin typeface="思源黑体 CN Bold" panose="020B0800000000000000" pitchFamily="34" charset="-122"/>
                <a:ea typeface="思源黑体 CN Bold" panose="020B0800000000000000" pitchFamily="34" charset="-122"/>
              </a:rPr>
              <a:t>4.</a:t>
            </a:r>
            <a:r>
              <a:rPr lang="zh-CN" altLang="en-US" sz="3200" dirty="0">
                <a:solidFill>
                  <a:srgbClr val="BE0100"/>
                </a:solidFill>
                <a:latin typeface="思源黑体 CN Bold" panose="020B0800000000000000" pitchFamily="34" charset="-122"/>
                <a:ea typeface="思源黑体 CN Bold" panose="020B0800000000000000" pitchFamily="34" charset="-122"/>
              </a:rPr>
              <a:t>办理流程</a:t>
            </a:r>
            <a:endParaRPr lang="zh-CN" altLang="en-US" sz="3200" dirty="0">
              <a:solidFill>
                <a:srgbClr val="BE0100"/>
              </a:solidFill>
              <a:latin typeface="思源黑体 CN Bold" panose="020B0800000000000000" pitchFamily="34" charset="-122"/>
              <a:ea typeface="思源黑体 CN Bold" panose="020B0800000000000000" pitchFamily="34" charset="-122"/>
            </a:endParaRPr>
          </a:p>
        </p:txBody>
      </p:sp>
      <p:sp>
        <p:nvSpPr>
          <p:cNvPr id="30" name="标注: 右箭头 29"/>
          <p:cNvSpPr/>
          <p:nvPr/>
        </p:nvSpPr>
        <p:spPr>
          <a:xfrm>
            <a:off x="1036425" y="984812"/>
            <a:ext cx="2518692" cy="707947"/>
          </a:xfrm>
          <a:prstGeom prst="rightArrowCallout">
            <a:avLst>
              <a:gd name="adj1" fmla="val 25000"/>
              <a:gd name="adj2" fmla="val 25000"/>
              <a:gd name="adj3" fmla="val 25000"/>
              <a:gd name="adj4" fmla="val 88791"/>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第一步</a:t>
            </a:r>
            <a:endPar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31" name="标注: 右箭头 30"/>
          <p:cNvSpPr/>
          <p:nvPr/>
        </p:nvSpPr>
        <p:spPr>
          <a:xfrm>
            <a:off x="3838755" y="969621"/>
            <a:ext cx="2518692" cy="707947"/>
          </a:xfrm>
          <a:prstGeom prst="rightArrowCallout">
            <a:avLst>
              <a:gd name="adj1" fmla="val 25000"/>
              <a:gd name="adj2" fmla="val 25000"/>
              <a:gd name="adj3" fmla="val 25000"/>
              <a:gd name="adj4" fmla="val 88791"/>
            </a:avLst>
          </a:prstGeom>
          <a:solidFill>
            <a:srgbClr val="444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第二步</a:t>
            </a:r>
            <a:endPar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32" name="标注: 右箭头 31"/>
          <p:cNvSpPr/>
          <p:nvPr/>
        </p:nvSpPr>
        <p:spPr>
          <a:xfrm>
            <a:off x="6558354" y="984812"/>
            <a:ext cx="2518692" cy="707947"/>
          </a:xfrm>
          <a:prstGeom prst="rightArrowCallout">
            <a:avLst>
              <a:gd name="adj1" fmla="val 25000"/>
              <a:gd name="adj2" fmla="val 25000"/>
              <a:gd name="adj3" fmla="val 25000"/>
              <a:gd name="adj4" fmla="val 88791"/>
            </a:avLst>
          </a:prstGeom>
          <a:solidFill>
            <a:srgbClr val="BE01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第三步</a:t>
            </a:r>
            <a:endPar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33" name="标注: 右箭头 32"/>
          <p:cNvSpPr/>
          <p:nvPr/>
        </p:nvSpPr>
        <p:spPr>
          <a:xfrm>
            <a:off x="9199696" y="969621"/>
            <a:ext cx="2518692" cy="707947"/>
          </a:xfrm>
          <a:prstGeom prst="rightArrowCallout">
            <a:avLst>
              <a:gd name="adj1" fmla="val 25000"/>
              <a:gd name="adj2" fmla="val 25000"/>
              <a:gd name="adj3" fmla="val 25000"/>
              <a:gd name="adj4" fmla="val 88791"/>
            </a:avLst>
          </a:prstGeom>
          <a:solidFill>
            <a:srgbClr val="44444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rPr>
              <a:t>第四步</a:t>
            </a:r>
            <a:endParaRPr kumimoji="0" lang="zh-CN" altLang="en-US" sz="2400" b="0" i="0" u="none" strike="noStrike" kern="0" cap="none" spc="0" normalizeH="0" baseline="0" noProof="0" dirty="0">
              <a:ln>
                <a:noFill/>
              </a:ln>
              <a:solidFill>
                <a:prstClr val="white"/>
              </a:solidFill>
              <a:effectLst/>
              <a:uLnTx/>
              <a:uFillTx/>
              <a:latin typeface="思源黑体 CN Bold" panose="020B0800000000000000" pitchFamily="34" charset="-122"/>
              <a:ea typeface="思源黑体 CN Bold" panose="020B0800000000000000" pitchFamily="34" charset="-122"/>
            </a:endParaRPr>
          </a:p>
        </p:txBody>
      </p:sp>
      <p:sp>
        <p:nvSpPr>
          <p:cNvPr id="34" name="对话气泡: 圆角矩形 33"/>
          <p:cNvSpPr/>
          <p:nvPr/>
        </p:nvSpPr>
        <p:spPr>
          <a:xfrm rot="10800000">
            <a:off x="1036424" y="2188788"/>
            <a:ext cx="2325753" cy="2113267"/>
          </a:xfrm>
          <a:prstGeom prst="wedgeRoundRectCallout">
            <a:avLst>
              <a:gd name="adj1" fmla="val 7015"/>
              <a:gd name="adj2" fmla="val 66047"/>
              <a:gd name="adj3" fmla="val 16667"/>
            </a:avLst>
          </a:prstGeom>
          <a:noFill/>
          <a:ln w="12700" cap="flat" cmpd="sng" algn="ctr">
            <a:solidFill>
              <a:srgbClr val="BE01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思源黑体 CN Bold" panose="020B0800000000000000" pitchFamily="34" charset="-122"/>
              <a:ea typeface="思源黑体 CN Bold" panose="020B0800000000000000" pitchFamily="34" charset="-122"/>
            </a:endParaRPr>
          </a:p>
        </p:txBody>
      </p:sp>
      <p:sp>
        <p:nvSpPr>
          <p:cNvPr id="35" name="Text Placeholder 32"/>
          <p:cNvSpPr txBox="1"/>
          <p:nvPr/>
        </p:nvSpPr>
        <p:spPr>
          <a:xfrm>
            <a:off x="1283056" y="2479421"/>
            <a:ext cx="1832488" cy="157991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l">
              <a:lnSpc>
                <a:spcPct val="150000"/>
              </a:lnSpc>
              <a:buFont typeface="Arial" panose="020B0604020202020204" pitchFamily="34" charset="0"/>
              <a:buNone/>
              <a:defRPr/>
            </a:pPr>
            <a:r>
              <a:rPr lang="zh-CN" altLang="en-US" sz="1800" dirty="0">
                <a:solidFill>
                  <a:srgbClr val="444444"/>
                </a:solidFill>
                <a:latin typeface="思源黑体 CN Bold" panose="020B0800000000000000" pitchFamily="34" charset="-122"/>
                <a:ea typeface="思源黑体 CN Bold" panose="020B0800000000000000" pitchFamily="34" charset="-122"/>
              </a:rPr>
              <a:t>长安区就业服务中心对申请人资格进行审核认定</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36" name="对话气泡: 圆角矩形 35"/>
          <p:cNvSpPr/>
          <p:nvPr/>
        </p:nvSpPr>
        <p:spPr>
          <a:xfrm rot="10800000">
            <a:off x="4031694" y="2145906"/>
            <a:ext cx="2325753" cy="2113267"/>
          </a:xfrm>
          <a:prstGeom prst="wedgeRoundRectCallout">
            <a:avLst>
              <a:gd name="adj1" fmla="val 7015"/>
              <a:gd name="adj2" fmla="val 66047"/>
              <a:gd name="adj3" fmla="val 16667"/>
            </a:avLst>
          </a:prstGeom>
          <a:noFill/>
          <a:ln w="12700" cap="flat" cmpd="sng" algn="ctr">
            <a:solidFill>
              <a:srgbClr val="A7A7A7"/>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思源黑体 CN Bold" panose="020B0800000000000000" pitchFamily="34" charset="-122"/>
              <a:ea typeface="思源黑体 CN Bold" panose="020B0800000000000000" pitchFamily="34" charset="-122"/>
            </a:endParaRPr>
          </a:p>
        </p:txBody>
      </p:sp>
      <p:sp>
        <p:nvSpPr>
          <p:cNvPr id="37" name="Text Placeholder 32"/>
          <p:cNvSpPr txBox="1"/>
          <p:nvPr/>
        </p:nvSpPr>
        <p:spPr>
          <a:xfrm>
            <a:off x="4278326" y="2436539"/>
            <a:ext cx="1832488" cy="157991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l">
              <a:lnSpc>
                <a:spcPct val="150000"/>
              </a:lnSpc>
              <a:buFont typeface="Arial" panose="020B0604020202020204" pitchFamily="34" charset="0"/>
              <a:buNone/>
              <a:defRPr/>
            </a:pPr>
            <a:r>
              <a:rPr lang="zh-CN" altLang="en-US" sz="1800" dirty="0">
                <a:solidFill>
                  <a:srgbClr val="444444"/>
                </a:solidFill>
                <a:latin typeface="思源黑体 CN Bold" panose="020B0800000000000000" pitchFamily="34" charset="-122"/>
                <a:ea typeface="思源黑体 CN Bold" panose="020B0800000000000000" pitchFamily="34" charset="-122"/>
              </a:rPr>
              <a:t>经办银行对申请人经营场所进行实地考察</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38" name="对话气泡: 圆角矩形 37"/>
          <p:cNvSpPr/>
          <p:nvPr/>
        </p:nvSpPr>
        <p:spPr>
          <a:xfrm rot="10800000">
            <a:off x="6751293" y="2145906"/>
            <a:ext cx="2325753" cy="2113267"/>
          </a:xfrm>
          <a:prstGeom prst="wedgeRoundRectCallout">
            <a:avLst>
              <a:gd name="adj1" fmla="val 7015"/>
              <a:gd name="adj2" fmla="val 66047"/>
              <a:gd name="adj3" fmla="val 16667"/>
            </a:avLst>
          </a:prstGeom>
          <a:noFill/>
          <a:ln w="12700" cap="flat" cmpd="sng" algn="ctr">
            <a:solidFill>
              <a:srgbClr val="BE01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思源黑体 CN Bold" panose="020B0800000000000000" pitchFamily="34" charset="-122"/>
              <a:ea typeface="思源黑体 CN Bold" panose="020B0800000000000000" pitchFamily="34" charset="-122"/>
            </a:endParaRPr>
          </a:p>
        </p:txBody>
      </p:sp>
      <p:sp>
        <p:nvSpPr>
          <p:cNvPr id="39" name="Text Placeholder 32"/>
          <p:cNvSpPr txBox="1"/>
          <p:nvPr/>
        </p:nvSpPr>
        <p:spPr>
          <a:xfrm>
            <a:off x="6997925" y="2436539"/>
            <a:ext cx="1832488" cy="157991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l">
              <a:lnSpc>
                <a:spcPct val="150000"/>
              </a:lnSpc>
              <a:buFont typeface="Arial" panose="020B0604020202020204" pitchFamily="34" charset="0"/>
              <a:buNone/>
              <a:defRPr/>
            </a:pPr>
            <a:r>
              <a:rPr lang="zh-CN" altLang="en-US" sz="1800" dirty="0">
                <a:solidFill>
                  <a:srgbClr val="444444"/>
                </a:solidFill>
                <a:latin typeface="思源黑体 CN Bold" panose="020B0800000000000000" pitchFamily="34" charset="-122"/>
                <a:ea typeface="思源黑体 CN Bold" panose="020B0800000000000000" pitchFamily="34" charset="-122"/>
              </a:rPr>
              <a:t>经办银行为申请人办理担保手续</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40" name="对话气泡: 圆角矩形 39"/>
          <p:cNvSpPr/>
          <p:nvPr/>
        </p:nvSpPr>
        <p:spPr>
          <a:xfrm rot="10800000">
            <a:off x="9392635" y="2145906"/>
            <a:ext cx="2325753" cy="2113267"/>
          </a:xfrm>
          <a:prstGeom prst="wedgeRoundRectCallout">
            <a:avLst>
              <a:gd name="adj1" fmla="val 7015"/>
              <a:gd name="adj2" fmla="val 66047"/>
              <a:gd name="adj3" fmla="val 16667"/>
            </a:avLst>
          </a:prstGeom>
          <a:noFill/>
          <a:ln w="12700" cap="flat" cmpd="sng" algn="ctr">
            <a:solidFill>
              <a:srgbClr val="A7A7A7"/>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latin typeface="思源黑体 CN Bold" panose="020B0800000000000000" pitchFamily="34" charset="-122"/>
              <a:ea typeface="思源黑体 CN Bold" panose="020B0800000000000000" pitchFamily="34" charset="-122"/>
            </a:endParaRPr>
          </a:p>
        </p:txBody>
      </p:sp>
      <p:sp>
        <p:nvSpPr>
          <p:cNvPr id="41" name="Text Placeholder 32"/>
          <p:cNvSpPr txBox="1"/>
          <p:nvPr/>
        </p:nvSpPr>
        <p:spPr>
          <a:xfrm>
            <a:off x="9639267" y="2436539"/>
            <a:ext cx="1832488" cy="1579919"/>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l">
              <a:lnSpc>
                <a:spcPct val="150000"/>
              </a:lnSpc>
              <a:buFont typeface="Arial" panose="020B0604020202020204" pitchFamily="34" charset="0"/>
              <a:buNone/>
              <a:defRPr/>
            </a:pPr>
            <a:r>
              <a:rPr lang="zh-CN" altLang="en-US" sz="1800" dirty="0">
                <a:solidFill>
                  <a:srgbClr val="444444"/>
                </a:solidFill>
                <a:latin typeface="思源黑体 CN Bold" panose="020B0800000000000000" pitchFamily="34" charset="-122"/>
                <a:ea typeface="思源黑体 CN Bold" panose="020B0800000000000000" pitchFamily="34" charset="-122"/>
              </a:rPr>
              <a:t>经办银行为申请人办理放贷手续</a:t>
            </a:r>
            <a:endParaRPr lang="zh-CN" altLang="en-US" sz="1800" dirty="0">
              <a:solidFill>
                <a:srgbClr val="444444"/>
              </a:solidFill>
              <a:latin typeface="思源黑体 CN Bold" panose="020B0800000000000000" pitchFamily="34" charset="-122"/>
              <a:ea typeface="思源黑体 CN Bold" panose="020B0800000000000000" pitchFamily="34" charset="-122"/>
            </a:endParaRPr>
          </a:p>
        </p:txBody>
      </p:sp>
      <p:sp>
        <p:nvSpPr>
          <p:cNvPr id="100" name="文本框 99"/>
          <p:cNvSpPr txBox="1"/>
          <p:nvPr/>
        </p:nvSpPr>
        <p:spPr>
          <a:xfrm>
            <a:off x="5512435" y="4594225"/>
            <a:ext cx="6205855" cy="1018540"/>
          </a:xfrm>
          <a:prstGeom prst="rect">
            <a:avLst/>
          </a:prstGeom>
          <a:noFill/>
          <a:ln w="9525">
            <a:noFill/>
          </a:ln>
        </p:spPr>
        <p:txBody>
          <a:bodyPr wrap="square">
            <a:spAutoFit/>
          </a:bodyPr>
          <a:p>
            <a:pPr lvl="0" algn="l" defTabSz="685800">
              <a:lnSpc>
                <a:spcPct val="150000"/>
              </a:lnSpc>
              <a:spcBef>
                <a:spcPts val="750"/>
              </a:spcBef>
              <a:buClrTx/>
              <a:buSzTx/>
              <a:buFont typeface="Arial" panose="020B0604020202020204" pitchFamily="34" charset="0"/>
              <a:defRPr/>
            </a:pPr>
            <a:r>
              <a:rPr lang="zh-CN" altLang="en-US" dirty="0">
                <a:solidFill>
                  <a:srgbClr val="FF0000"/>
                </a:solidFill>
                <a:latin typeface="思源黑体 CN Bold" panose="020B0800000000000000" pitchFamily="34" charset="-122"/>
                <a:ea typeface="思源黑体 CN Bold" panose="020B0800000000000000" pitchFamily="34" charset="-122"/>
                <a:sym typeface="+mn-ea"/>
              </a:rPr>
              <a:t>文件依据：</a:t>
            </a:r>
            <a:endParaRPr lang="zh-CN" altLang="en-US" dirty="0">
              <a:solidFill>
                <a:srgbClr val="444444"/>
              </a:solidFill>
              <a:latin typeface="思源黑体 CN Bold" panose="020B0800000000000000" pitchFamily="34" charset="-122"/>
              <a:ea typeface="思源黑体 CN Bold" panose="020B0800000000000000" pitchFamily="34" charset="-122"/>
              <a:sym typeface="+mn-ea"/>
            </a:endParaRPr>
          </a:p>
          <a:p>
            <a:pPr lvl="0" algn="l" defTabSz="685800">
              <a:lnSpc>
                <a:spcPct val="150000"/>
              </a:lnSpc>
              <a:spcBef>
                <a:spcPts val="750"/>
              </a:spcBef>
              <a:buClrTx/>
              <a:buSzTx/>
              <a:buFont typeface="Arial" panose="020B0604020202020204" pitchFamily="34" charset="0"/>
              <a:defRPr/>
            </a:pPr>
            <a:r>
              <a:rPr lang="zh-CN" altLang="en-US" dirty="0">
                <a:solidFill>
                  <a:srgbClr val="444444"/>
                </a:solidFill>
                <a:latin typeface="思源黑体 CN Bold" panose="020B0800000000000000" pitchFamily="34" charset="-122"/>
                <a:ea typeface="思源黑体 CN Bold" panose="020B0800000000000000" pitchFamily="34" charset="-122"/>
                <a:sym typeface="+mn-ea"/>
              </a:rPr>
              <a:t>《石家庄市创业担保贷款实施细则》(石人社规〔2021〕2号)</a:t>
            </a:r>
            <a:endParaRPr lang="zh-CN" altLang="en-US" dirty="0">
              <a:solidFill>
                <a:srgbClr val="444444"/>
              </a:solidFill>
              <a:latin typeface="思源黑体 CN Bold" panose="020B0800000000000000" pitchFamily="34" charset="-122"/>
              <a:ea typeface="思源黑体 CN Bold" panose="020B0800000000000000" pitchFamily="34" charset="-122"/>
              <a:sym typeface="+mn-ea"/>
            </a:endParaRPr>
          </a:p>
        </p:txBody>
      </p:sp>
      <p:sp>
        <p:nvSpPr>
          <p:cNvPr id="2" name="文本框 1"/>
          <p:cNvSpPr txBox="1"/>
          <p:nvPr/>
        </p:nvSpPr>
        <p:spPr>
          <a:xfrm>
            <a:off x="1036320" y="4506595"/>
            <a:ext cx="4818380" cy="1849120"/>
          </a:xfrm>
          <a:prstGeom prst="rect">
            <a:avLst/>
          </a:prstGeom>
          <a:noFill/>
          <a:ln w="9525">
            <a:noFill/>
          </a:ln>
        </p:spPr>
        <p:txBody>
          <a:bodyPr wrap="square">
            <a:spAutoFit/>
          </a:bodyPr>
          <a:p>
            <a:pPr algn="l" defTabSz="685800">
              <a:lnSpc>
                <a:spcPct val="150000"/>
              </a:lnSpc>
              <a:spcBef>
                <a:spcPts val="750"/>
              </a:spcBef>
              <a:buClrTx/>
              <a:buSzTx/>
              <a:buFont typeface="Arial" panose="020B0604020202020204" pitchFamily="34" charset="0"/>
              <a:defRPr/>
            </a:pPr>
            <a:r>
              <a:rPr lang="zh-CN" altLang="en-US" sz="1800" b="0" dirty="0">
                <a:solidFill>
                  <a:srgbClr val="FF0000"/>
                </a:solidFill>
                <a:latin typeface="思源黑体 CN Bold" panose="020B0800000000000000" pitchFamily="34" charset="-122"/>
                <a:ea typeface="思源黑体 CN Bold" panose="020B0800000000000000" pitchFamily="34" charset="-122"/>
              </a:rPr>
              <a:t>长安区办理机构地址及咨询电话：</a:t>
            </a:r>
            <a:endParaRPr lang="zh-CN" altLang="en-US" sz="1800" b="0" dirty="0">
              <a:solidFill>
                <a:srgbClr val="444444"/>
              </a:solidFill>
              <a:latin typeface="思源黑体 CN Bold" panose="020B0800000000000000" pitchFamily="34" charset="-122"/>
              <a:ea typeface="思源黑体 CN Bold" panose="020B0800000000000000" pitchFamily="34" charset="-122"/>
            </a:endParaRPr>
          </a:p>
          <a:p>
            <a:pPr algn="l" defTabSz="685800">
              <a:lnSpc>
                <a:spcPct val="150000"/>
              </a:lnSpc>
              <a:spcBef>
                <a:spcPts val="750"/>
              </a:spcBef>
              <a:buClrTx/>
              <a:buSzTx/>
              <a:buFont typeface="Arial" panose="020B0604020202020204" pitchFamily="34" charset="0"/>
              <a:defRPr/>
            </a:pPr>
            <a:r>
              <a:rPr lang="zh-CN" altLang="en-US" sz="1800" b="1" dirty="0">
                <a:solidFill>
                  <a:srgbClr val="444444"/>
                </a:solidFill>
                <a:latin typeface="思源黑体 CN Bold" panose="020B0800000000000000" pitchFamily="34" charset="-122"/>
                <a:ea typeface="思源黑体 CN Bold" panose="020B0800000000000000" pitchFamily="34" charset="-122"/>
              </a:rPr>
              <a:t>办理机构：</a:t>
            </a:r>
            <a:r>
              <a:rPr lang="zh-CN" altLang="en-US" sz="1800" b="0" dirty="0">
                <a:solidFill>
                  <a:srgbClr val="444444"/>
                </a:solidFill>
                <a:latin typeface="思源黑体 CN Bold" panose="020B0800000000000000" pitchFamily="34" charset="-122"/>
                <a:ea typeface="思源黑体 CN Bold" panose="020B0800000000000000" pitchFamily="34" charset="-122"/>
              </a:rPr>
              <a:t>长安区就业服务中心</a:t>
            </a:r>
            <a:endParaRPr lang="zh-CN" altLang="en-US" sz="1800" b="0" dirty="0">
              <a:solidFill>
                <a:srgbClr val="444444"/>
              </a:solidFill>
              <a:latin typeface="思源黑体 CN Bold" panose="020B0800000000000000" pitchFamily="34" charset="-122"/>
              <a:ea typeface="思源黑体 CN Bold" panose="020B0800000000000000" pitchFamily="34" charset="-122"/>
            </a:endParaRPr>
          </a:p>
          <a:p>
            <a:pPr algn="l" defTabSz="685800">
              <a:lnSpc>
                <a:spcPct val="150000"/>
              </a:lnSpc>
              <a:spcBef>
                <a:spcPts val="750"/>
              </a:spcBef>
              <a:buClrTx/>
              <a:buSzTx/>
              <a:buFont typeface="Arial" panose="020B0604020202020204" pitchFamily="34" charset="0"/>
              <a:defRPr/>
            </a:pPr>
            <a:r>
              <a:rPr lang="zh-CN" altLang="en-US" sz="1800" b="1" dirty="0">
                <a:solidFill>
                  <a:srgbClr val="444444"/>
                </a:solidFill>
                <a:latin typeface="思源黑体 CN Bold" panose="020B0800000000000000" pitchFamily="34" charset="-122"/>
                <a:ea typeface="思源黑体 CN Bold" panose="020B0800000000000000" pitchFamily="34" charset="-122"/>
              </a:rPr>
              <a:t>地址：</a:t>
            </a:r>
            <a:r>
              <a:rPr lang="zh-CN" altLang="en-US" sz="1800" b="0" dirty="0">
                <a:solidFill>
                  <a:srgbClr val="444444"/>
                </a:solidFill>
                <a:latin typeface="思源黑体 CN Bold" panose="020B0800000000000000" pitchFamily="34" charset="-122"/>
                <a:ea typeface="思源黑体 CN Bold" panose="020B0800000000000000" pitchFamily="34" charset="-122"/>
              </a:rPr>
              <a:t>石家庄市长安区建华北大街33号 </a:t>
            </a:r>
            <a:endParaRPr lang="zh-CN" altLang="en-US" sz="1800" b="0" dirty="0">
              <a:solidFill>
                <a:srgbClr val="444444"/>
              </a:solidFill>
              <a:latin typeface="思源黑体 CN Bold" panose="020B0800000000000000" pitchFamily="34" charset="-122"/>
              <a:ea typeface="思源黑体 CN Bold" panose="020B0800000000000000" pitchFamily="34" charset="-122"/>
            </a:endParaRPr>
          </a:p>
          <a:p>
            <a:pPr algn="l" defTabSz="685800">
              <a:lnSpc>
                <a:spcPct val="150000"/>
              </a:lnSpc>
              <a:spcBef>
                <a:spcPts val="750"/>
              </a:spcBef>
              <a:buClrTx/>
              <a:buSzTx/>
              <a:buFont typeface="Arial" panose="020B0604020202020204" pitchFamily="34" charset="0"/>
              <a:defRPr/>
            </a:pPr>
            <a:r>
              <a:rPr lang="zh-CN" altLang="en-US" sz="1800" b="1" dirty="0">
                <a:solidFill>
                  <a:srgbClr val="444444"/>
                </a:solidFill>
                <a:latin typeface="思源黑体 CN Bold" panose="020B0800000000000000" pitchFamily="34" charset="-122"/>
                <a:ea typeface="思源黑体 CN Bold" panose="020B0800000000000000" pitchFamily="34" charset="-122"/>
              </a:rPr>
              <a:t>咨询电话：</a:t>
            </a:r>
            <a:r>
              <a:rPr lang="zh-CN" altLang="en-US" sz="1800" b="0" dirty="0">
                <a:solidFill>
                  <a:srgbClr val="444444"/>
                </a:solidFill>
                <a:latin typeface="思源黑体 CN Bold" panose="020B0800000000000000" pitchFamily="34" charset="-122"/>
                <a:ea typeface="思源黑体 CN Bold" panose="020B0800000000000000" pitchFamily="34" charset="-122"/>
              </a:rPr>
              <a:t>0311-85053006</a:t>
            </a:r>
            <a:endParaRPr lang="zh-CN" altLang="en-US" dirty="0">
              <a:solidFill>
                <a:srgbClr val="444444"/>
              </a:solidFill>
              <a:latin typeface="思源黑体 CN Bold" panose="020B0800000000000000" pitchFamily="34" charset="-122"/>
              <a:ea typeface="思源黑体 CN Bold" panose="020B08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00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inVertical)">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barn(inVertical)">
                                      <p:cBhvr>
                                        <p:cTn id="12" dur="500"/>
                                        <p:tgtEl>
                                          <p:spTgt spid="35"/>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barn(inVertical)">
                                      <p:cBhvr>
                                        <p:cTn id="15" dur="500"/>
                                        <p:tgtEl>
                                          <p:spTgt spid="3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barn(inVertical)">
                                      <p:cBhvr>
                                        <p:cTn id="18" dur="500"/>
                                        <p:tgtEl>
                                          <p:spTgt spid="39"/>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barn(inVertical)">
                                      <p:cBhvr>
                                        <p:cTn id="21" dur="500"/>
                                        <p:tgtEl>
                                          <p:spTgt spid="41"/>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inVertical)">
                                      <p:cBhvr>
                                        <p:cTn id="24" dur="500"/>
                                        <p:tgtEl>
                                          <p:spTgt spid="30"/>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arn(inVertical)">
                                      <p:cBhvr>
                                        <p:cTn id="27" dur="500"/>
                                        <p:tgtEl>
                                          <p:spTgt spid="31"/>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animEffect transition="in" filter="barn(inVertical)">
                                      <p:cBhvr>
                                        <p:cTn id="30" dur="500"/>
                                        <p:tgtEl>
                                          <p:spTgt spid="32"/>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arn(inVertical)">
                                      <p:cBhvr>
                                        <p:cTn id="33" dur="500"/>
                                        <p:tgtEl>
                                          <p:spTgt spid="33"/>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inVertical)">
                                      <p:cBhvr>
                                        <p:cTn id="36" dur="500"/>
                                        <p:tgtEl>
                                          <p:spTgt spid="34"/>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inVertical)">
                                      <p:cBhvr>
                                        <p:cTn id="39" dur="500"/>
                                        <p:tgtEl>
                                          <p:spTgt spid="36"/>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barn(inVertical)">
                                      <p:cBhvr>
                                        <p:cTn id="42" dur="500"/>
                                        <p:tgtEl>
                                          <p:spTgt spid="38"/>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Effect transition="in" filter="barn(inVertical)">
                                      <p:cBhvr>
                                        <p:cTn id="4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30" grpId="0" bldLvl="0" animBg="1"/>
      <p:bldP spid="31" grpId="0" bldLvl="0" animBg="1"/>
      <p:bldP spid="32" grpId="0" bldLvl="0" animBg="1"/>
      <p:bldP spid="33" grpId="0" bldLvl="0" animBg="1"/>
      <p:bldP spid="34" grpId="0" bldLvl="0" animBg="1"/>
      <p:bldP spid="35" grpId="0"/>
      <p:bldP spid="36" grpId="0" bldLvl="0" animBg="1"/>
      <p:bldP spid="37" grpId="0"/>
      <p:bldP spid="38" grpId="0" bldLvl="0" animBg="1"/>
      <p:bldP spid="39" grpId="0"/>
      <p:bldP spid="40" grpId="0" bldLvl="0" animBg="1"/>
      <p:bldP spid="41"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MH" val="20160830110146"/>
  <p:tag name="MH_LIBRARY" val="CONTENTS"/>
  <p:tag name="MH_TYPE" val="NUMBER"/>
  <p:tag name="ID" val="553512"/>
  <p:tag name="MH_ORDER" val="2"/>
</p:tagLst>
</file>

<file path=ppt/tags/tag11.xml><?xml version="1.0" encoding="utf-8"?>
<p:tagLst xmlns:p="http://schemas.openxmlformats.org/presentationml/2006/main">
  <p:tag name="MH" val="20160830110146"/>
  <p:tag name="MH_LIBRARY" val="CONTENTS"/>
  <p:tag name="MH_TYPE" val="NUMBER"/>
  <p:tag name="ID" val="553512"/>
  <p:tag name="MH_ORDER" val="3"/>
</p:tagLst>
</file>

<file path=ppt/tags/tag12.xml><?xml version="1.0" encoding="utf-8"?>
<p:tagLst xmlns:p="http://schemas.openxmlformats.org/presentationml/2006/main">
  <p:tag name="MH" val="20160830110146"/>
  <p:tag name="MH_LIBRARY" val="CONTENTS"/>
  <p:tag name="MH_TYPE" val="NUMBER"/>
  <p:tag name="ID" val="553512"/>
  <p:tag name="MH_ORDER" val="4"/>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MH" val="20160830110146"/>
  <p:tag name="MH_LIBRARY" val="CONTENTS"/>
  <p:tag name="MH_TYPE" val="OTHERS"/>
  <p:tag name="ID" val="553512"/>
</p:tagLst>
</file>

<file path=ppt/tags/tag9.xml><?xml version="1.0" encoding="utf-8"?>
<p:tagLst xmlns:p="http://schemas.openxmlformats.org/presentationml/2006/main">
  <p:tag name="MH" val="20160830110146"/>
  <p:tag name="MH_LIBRARY" val="CONTENTS"/>
  <p:tag name="MH_TYPE" val="NUMBER"/>
  <p:tag name="ID" val="553512"/>
  <p:tag name="MH_ORDER" val="1"/>
</p:tagLst>
</file>

<file path=ppt/theme/theme1.xml><?xml version="1.0" encoding="utf-8"?>
<a:theme xmlns:a="http://schemas.openxmlformats.org/drawingml/2006/main" name="作者QQ：1801380800">
  <a:themeElements>
    <a:clrScheme name="模块">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0">
          <a:noFill/>
        </a:ln>
      </a:spPr>
      <a:bodyPr rot="0" spcFirstLastPara="0" vertOverflow="overflow" horzOverflow="overflow" vert="horz" wrap="square" lIns="91440" tIns="45720" rIns="91440" bIns="45720" numCol="1" spcCol="0" rtlCol="0" fromWordArt="0" anchor="ctr" anchorCtr="0" forceAA="0" compatLnSpc="1">
        <a:normAutofit/>
      </a:bodyP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nchor="ctr" anchorCtr="0">
        <a:spAutoFit/>
      </a:bodyPr>
      <a:lstStyle>
        <a:defPPr algn="l">
          <a:defRPr dirty="0" smtClean="0"/>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4775</Words>
  <Application>WPS 演示</Application>
  <PresentationFormat>宽屏</PresentationFormat>
  <Paragraphs>380</Paragraphs>
  <Slides>28</Slides>
  <Notes>25</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28</vt:i4>
      </vt:variant>
    </vt:vector>
  </HeadingPairs>
  <TitlesOfParts>
    <vt:vector size="42" baseType="lpstr">
      <vt:lpstr>Arial</vt:lpstr>
      <vt:lpstr>宋体</vt:lpstr>
      <vt:lpstr>Wingdings</vt:lpstr>
      <vt:lpstr>思源黑体 CN Bold</vt:lpstr>
      <vt:lpstr>等线</vt:lpstr>
      <vt:lpstr>Times New Roman</vt:lpstr>
      <vt:lpstr>Neris Thin</vt:lpstr>
      <vt:lpstr>黑体</vt:lpstr>
      <vt:lpstr>微软雅黑</vt:lpstr>
      <vt:lpstr>Arial Unicode MS</vt:lpstr>
      <vt:lpstr>Source Sans Pro Light</vt:lpstr>
      <vt:lpstr>Arial</vt:lpstr>
      <vt:lpstr>Segoe Print</vt:lpstr>
      <vt:lpstr>作者QQ：1801380800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120.pptx</dc:title>
  <dc:creator/>
  <cp:lastModifiedBy>此心光明</cp:lastModifiedBy>
  <cp:revision>145</cp:revision>
  <dcterms:created xsi:type="dcterms:W3CDTF">2019-06-11T04:41:00Z</dcterms:created>
  <dcterms:modified xsi:type="dcterms:W3CDTF">2022-07-25T02:43:07Z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2052-10.8.2.6948</vt:lpwstr>
  </property>
</Properties>
</file>